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1.gif" ContentType="video/unknown"/>
  <Override PartName="/ppt/media/media2.gif" ContentType="video/unknown"/>
  <Override PartName="/ppt/media/media3.gif" ContentType="video/unknown"/>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70" r:id="rId3"/>
    <p:sldMasterId id="2147483800" r:id="rId4"/>
  </p:sldMasterIdLst>
  <p:notesMasterIdLst>
    <p:notesMasterId r:id="rId27"/>
  </p:notesMasterIdLst>
  <p:sldIdLst>
    <p:sldId id="289" r:id="rId5"/>
    <p:sldId id="301" r:id="rId6"/>
    <p:sldId id="370" r:id="rId7"/>
    <p:sldId id="342" r:id="rId8"/>
    <p:sldId id="344" r:id="rId9"/>
    <p:sldId id="320" r:id="rId10"/>
    <p:sldId id="369" r:id="rId11"/>
    <p:sldId id="343" r:id="rId12"/>
    <p:sldId id="372" r:id="rId13"/>
    <p:sldId id="360" r:id="rId14"/>
    <p:sldId id="325" r:id="rId15"/>
    <p:sldId id="350" r:id="rId16"/>
    <p:sldId id="351" r:id="rId17"/>
    <p:sldId id="373" r:id="rId18"/>
    <p:sldId id="374" r:id="rId19"/>
    <p:sldId id="353" r:id="rId20"/>
    <p:sldId id="375" r:id="rId21"/>
    <p:sldId id="377" r:id="rId22"/>
    <p:sldId id="378" r:id="rId23"/>
    <p:sldId id="379" r:id="rId24"/>
    <p:sldId id="366" r:id="rId25"/>
    <p:sldId id="36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1" autoAdjust="0"/>
    <p:restoredTop sz="90756" autoAdjust="0"/>
  </p:normalViewPr>
  <p:slideViewPr>
    <p:cSldViewPr>
      <p:cViewPr>
        <p:scale>
          <a:sx n="100" d="100"/>
          <a:sy n="100" d="100"/>
        </p:scale>
        <p:origin x="1326" y="-360"/>
      </p:cViewPr>
      <p:guideLst>
        <p:guide orient="horz" pos="2160"/>
        <p:guide pos="2880"/>
      </p:guideLst>
    </p:cSldViewPr>
  </p:slideViewPr>
  <p:notesTextViewPr>
    <p:cViewPr>
      <p:scale>
        <a:sx n="1" d="1"/>
        <a:sy n="1" d="1"/>
      </p:scale>
      <p:origin x="0" y="0"/>
    </p:cViewPr>
  </p:notesTextViewPr>
  <p:sorterViewPr>
    <p:cViewPr>
      <p:scale>
        <a:sx n="100" d="100"/>
        <a:sy n="100" d="100"/>
      </p:scale>
      <p:origin x="0" y="2604"/>
    </p:cViewPr>
  </p:sorterViewPr>
  <p:notesViewPr>
    <p:cSldViewPr>
      <p:cViewPr varScale="1">
        <p:scale>
          <a:sx n="91" d="100"/>
          <a:sy n="91" d="100"/>
        </p:scale>
        <p:origin x="173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spc="20" baseline="0">
                <a:solidFill>
                  <a:schemeClr val="dk1">
                    <a:lumMod val="50000"/>
                    <a:lumOff val="50000"/>
                  </a:schemeClr>
                </a:solidFill>
                <a:latin typeface="+mn-lt"/>
                <a:ea typeface="+mn-ea"/>
                <a:cs typeface="+mn-cs"/>
              </a:defRPr>
            </a:pPr>
            <a:r>
              <a:rPr lang="en-US" b="1"/>
              <a:t>Linpack Benchmark</a:t>
            </a:r>
          </a:p>
        </c:rich>
      </c:tx>
      <c:layout/>
      <c:overlay val="0"/>
      <c:spPr>
        <a:noFill/>
        <a:ln>
          <a:noFill/>
        </a:ln>
        <a:effectLst/>
      </c:spPr>
      <c:txPr>
        <a:bodyPr rot="0" spcFirstLastPara="1" vertOverflow="ellipsis" vert="horz" wrap="square" anchor="ctr" anchorCtr="1"/>
        <a:lstStyle/>
        <a:p>
          <a:pPr>
            <a:defRPr sz="1862" b="1"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spPr>
            <a:ln w="22225" cap="rnd" cmpd="sng" algn="ctr">
              <a:solidFill>
                <a:schemeClr val="accent1"/>
              </a:solidFill>
              <a:round/>
            </a:ln>
            <a:effectLst/>
          </c:spPr>
          <c:marker>
            <c:symbol val="none"/>
          </c:marker>
          <c:cat>
            <c:numRef>
              <c:f>linpack!$A$2:$A$17</c:f>
              <c:numCache>
                <c:formatCode>General</c:formatCode>
                <c:ptCount val="16"/>
                <c:pt idx="0">
                  <c:v>1000</c:v>
                </c:pt>
                <c:pt idx="1">
                  <c:v>1000</c:v>
                </c:pt>
                <c:pt idx="2">
                  <c:v>2000</c:v>
                </c:pt>
                <c:pt idx="3">
                  <c:v>5000</c:v>
                </c:pt>
                <c:pt idx="4">
                  <c:v>10000</c:v>
                </c:pt>
                <c:pt idx="5">
                  <c:v>15000</c:v>
                </c:pt>
                <c:pt idx="6">
                  <c:v>18000</c:v>
                </c:pt>
                <c:pt idx="7">
                  <c:v>20000</c:v>
                </c:pt>
                <c:pt idx="8">
                  <c:v>22000</c:v>
                </c:pt>
                <c:pt idx="9">
                  <c:v>25000</c:v>
                </c:pt>
                <c:pt idx="10">
                  <c:v>26000</c:v>
                </c:pt>
                <c:pt idx="11">
                  <c:v>27000</c:v>
                </c:pt>
                <c:pt idx="12">
                  <c:v>30000</c:v>
                </c:pt>
                <c:pt idx="13">
                  <c:v>35000</c:v>
                </c:pt>
                <c:pt idx="14">
                  <c:v>40000</c:v>
                </c:pt>
                <c:pt idx="15">
                  <c:v>45000</c:v>
                </c:pt>
              </c:numCache>
            </c:numRef>
          </c:cat>
          <c:val>
            <c:numRef>
              <c:f>linpack!$E$2:$E$17</c:f>
              <c:numCache>
                <c:formatCode>General</c:formatCode>
                <c:ptCount val="16"/>
                <c:pt idx="0">
                  <c:v>32.097000000000001</c:v>
                </c:pt>
                <c:pt idx="1">
                  <c:v>35.596899999999998</c:v>
                </c:pt>
                <c:pt idx="2">
                  <c:v>46.884999999999998</c:v>
                </c:pt>
                <c:pt idx="3">
                  <c:v>57.0167</c:v>
                </c:pt>
                <c:pt idx="4">
                  <c:v>64.753399999999999</c:v>
                </c:pt>
                <c:pt idx="5">
                  <c:v>72.889099999999999</c:v>
                </c:pt>
                <c:pt idx="6">
                  <c:v>74.349100000000007</c:v>
                </c:pt>
                <c:pt idx="7">
                  <c:v>75.260499999999993</c:v>
                </c:pt>
                <c:pt idx="8">
                  <c:v>75.519800000000004</c:v>
                </c:pt>
                <c:pt idx="9">
                  <c:v>76.580200000000005</c:v>
                </c:pt>
                <c:pt idx="10">
                  <c:v>76.897499999999994</c:v>
                </c:pt>
                <c:pt idx="11">
                  <c:v>77.032899999999998</c:v>
                </c:pt>
                <c:pt idx="12">
                  <c:v>77.493399999999994</c:v>
                </c:pt>
                <c:pt idx="13">
                  <c:v>78.176299999999998</c:v>
                </c:pt>
                <c:pt idx="14">
                  <c:v>78.587400000000002</c:v>
                </c:pt>
                <c:pt idx="15">
                  <c:v>78.887</c:v>
                </c:pt>
              </c:numCache>
            </c:numRef>
          </c:val>
          <c:smooth val="0"/>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7165440"/>
        <c:axId val="207165832"/>
      </c:lineChart>
      <c:catAx>
        <c:axId val="207165440"/>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dk1">
                        <a:lumMod val="65000"/>
                        <a:lumOff val="35000"/>
                      </a:schemeClr>
                    </a:solidFill>
                    <a:latin typeface="+mn-lt"/>
                    <a:ea typeface="+mn-ea"/>
                    <a:cs typeface="+mn-cs"/>
                  </a:defRPr>
                </a:pPr>
                <a:r>
                  <a:rPr lang="en-US" b="1"/>
                  <a:t>No of Equations to Solve</a:t>
                </a:r>
              </a:p>
            </c:rich>
          </c:tx>
          <c:layout>
            <c:manualLayout>
              <c:xMode val="edge"/>
              <c:yMode val="edge"/>
              <c:x val="0.42505299337582803"/>
              <c:y val="0.94786729857819896"/>
            </c:manualLayout>
          </c:layout>
          <c:overlay val="0"/>
          <c:spPr>
            <a:noFill/>
            <a:ln>
              <a:noFill/>
            </a:ln>
            <a:effectLst/>
          </c:spPr>
          <c:txPr>
            <a:bodyPr rot="0" spcFirstLastPara="1" vertOverflow="ellipsis" vert="horz" wrap="square" anchor="ctr" anchorCtr="1"/>
            <a:lstStyle/>
            <a:p>
              <a:pPr>
                <a:defRPr sz="1197" b="1" i="0" u="none" strike="noStrike" kern="1200" cap="all"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accent2"/>
            </a:solidFill>
            <a:round/>
          </a:ln>
          <a:effectLst/>
        </c:spPr>
        <c:txPr>
          <a:bodyPr rot="-5400000" spcFirstLastPara="1" vertOverflow="ellipsis" wrap="square" anchor="ctr" anchorCtr="1"/>
          <a:lstStyle/>
          <a:p>
            <a:pPr>
              <a:defRPr sz="1197" b="1" i="0" u="none" strike="noStrike" kern="1200" spc="20" baseline="0">
                <a:solidFill>
                  <a:schemeClr val="dk1">
                    <a:lumMod val="65000"/>
                    <a:lumOff val="35000"/>
                  </a:schemeClr>
                </a:solidFill>
                <a:latin typeface="+mn-lt"/>
                <a:ea typeface="+mn-ea"/>
                <a:cs typeface="+mn-cs"/>
              </a:defRPr>
            </a:pPr>
            <a:endParaRPr lang="en-US"/>
          </a:p>
        </c:txPr>
        <c:crossAx val="207165832"/>
        <c:crosses val="autoZero"/>
        <c:auto val="1"/>
        <c:lblAlgn val="ctr"/>
        <c:lblOffset val="100"/>
        <c:noMultiLvlLbl val="0"/>
      </c:catAx>
      <c:valAx>
        <c:axId val="207165832"/>
        <c:scaling>
          <c:orientation val="minMax"/>
        </c:scaling>
        <c:delete val="0"/>
        <c:axPos val="l"/>
        <c:title>
          <c:tx>
            <c:rich>
              <a:bodyPr rot="-5400000" spcFirstLastPara="1" vertOverflow="ellipsis" vert="horz" wrap="square" anchor="ctr" anchorCtr="1"/>
              <a:lstStyle/>
              <a:p>
                <a:pPr>
                  <a:defRPr sz="1197" b="1" i="0" u="none" strike="noStrike" kern="1200" cap="all" baseline="0">
                    <a:solidFill>
                      <a:schemeClr val="dk1">
                        <a:lumMod val="65000"/>
                        <a:lumOff val="35000"/>
                      </a:schemeClr>
                    </a:solidFill>
                    <a:latin typeface="+mn-lt"/>
                    <a:ea typeface="+mn-ea"/>
                    <a:cs typeface="+mn-cs"/>
                  </a:defRPr>
                </a:pPr>
                <a:r>
                  <a:rPr lang="en-US" b="1"/>
                  <a:t>Gflops</a:t>
                </a:r>
              </a:p>
            </c:rich>
          </c:tx>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spc="20" baseline="0">
                <a:solidFill>
                  <a:schemeClr val="dk1">
                    <a:lumMod val="65000"/>
                    <a:lumOff val="35000"/>
                  </a:schemeClr>
                </a:solidFill>
                <a:latin typeface="+mn-lt"/>
                <a:ea typeface="+mn-ea"/>
                <a:cs typeface="+mn-cs"/>
              </a:defRPr>
            </a:pPr>
            <a:endParaRPr lang="en-US"/>
          </a:p>
        </c:txPr>
        <c:crossAx val="207165440"/>
        <c:crosses val="autoZero"/>
        <c:crossBetween val="between"/>
      </c:valAx>
      <c:spPr>
        <a:gradFill>
          <a:gsLst>
            <a:gs pos="100000">
              <a:schemeClr val="lt1">
                <a:lumMod val="95000"/>
              </a:schemeClr>
            </a:gs>
            <a:gs pos="0">
              <a:schemeClr val="lt1"/>
            </a:gs>
          </a:gsLst>
          <a:lin ang="5400000" scaled="0"/>
        </a:gradFill>
        <a:ln>
          <a:solidFill>
            <a:schemeClr val="accent2"/>
          </a:solid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568D6-0126-49EB-AE8B-4F9FEFB90196}" type="datetimeFigureOut">
              <a:rPr lang="en-US" smtClean="0"/>
              <a:t>12/14/2015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8A02C0-EA09-4251-AF26-F41E6C1DCE5D}" type="slidenum">
              <a:rPr lang="en-US" smtClean="0"/>
              <a:t>‹#›</a:t>
            </a:fld>
            <a:endParaRPr lang="en-US"/>
          </a:p>
        </p:txBody>
      </p:sp>
    </p:spTree>
    <p:extLst>
      <p:ext uri="{BB962C8B-B14F-4D97-AF65-F5344CB8AC3E}">
        <p14:creationId xmlns:p14="http://schemas.microsoft.com/office/powerpoint/2010/main" val="1014133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p>
            <a:fld id="{B52C473A-125C-4EEB-94A8-437EB536DB64}" type="slidenum">
              <a:rPr lang="en-US" smtClean="0">
                <a:solidFill>
                  <a:prstClr val="black"/>
                </a:solidFill>
              </a:rPr>
              <a:pPr/>
              <a:t>1</a:t>
            </a:fld>
            <a:endParaRPr lang="en-US" smtClean="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6359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presentation I would use CO2 as an example greenhouse gas for presenting my work. </a:t>
            </a:r>
            <a:endParaRPr lang="en-US" dirty="0"/>
          </a:p>
        </p:txBody>
      </p:sp>
      <p:sp>
        <p:nvSpPr>
          <p:cNvPr id="4" name="Slide Number Placeholder 3"/>
          <p:cNvSpPr>
            <a:spLocks noGrp="1"/>
          </p:cNvSpPr>
          <p:nvPr>
            <p:ph type="sldNum" sz="quarter" idx="10"/>
          </p:nvPr>
        </p:nvSpPr>
        <p:spPr/>
        <p:txBody>
          <a:bodyPr/>
          <a:lstStyle/>
          <a:p>
            <a:fld id="{1B8A02C0-EA09-4251-AF26-F41E6C1DCE5D}" type="slidenum">
              <a:rPr lang="en-US" smtClean="0"/>
              <a:t>2</a:t>
            </a:fld>
            <a:endParaRPr lang="en-US"/>
          </a:p>
        </p:txBody>
      </p:sp>
    </p:spTree>
    <p:extLst>
      <p:ext uri="{BB962C8B-B14F-4D97-AF65-F5344CB8AC3E}">
        <p14:creationId xmlns:p14="http://schemas.microsoft.com/office/powerpoint/2010/main" val="176651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Obs</a:t>
            </a:r>
            <a:r>
              <a:rPr lang="en-US" dirty="0" smtClean="0"/>
              <a:t> – Models – Analysis – Visualization. I would delve</a:t>
            </a:r>
            <a:r>
              <a:rPr lang="en-US" baseline="0" dirty="0" smtClean="0"/>
              <a:t> deep into one aspect of this software pipeline which comprises </a:t>
            </a:r>
            <a:r>
              <a:rPr lang="en-US" baseline="0" smtClean="0"/>
              <a:t>of models</a:t>
            </a:r>
          </a:p>
          <a:p>
            <a:endParaRPr lang="en-US" dirty="0"/>
          </a:p>
        </p:txBody>
      </p:sp>
      <p:sp>
        <p:nvSpPr>
          <p:cNvPr id="4" name="Slide Number Placeholder 3"/>
          <p:cNvSpPr>
            <a:spLocks noGrp="1"/>
          </p:cNvSpPr>
          <p:nvPr>
            <p:ph type="sldNum" sz="quarter" idx="10"/>
          </p:nvPr>
        </p:nvSpPr>
        <p:spPr/>
        <p:txBody>
          <a:bodyPr/>
          <a:lstStyle/>
          <a:p>
            <a:fld id="{1B8A02C0-EA09-4251-AF26-F41E6C1DCE5D}" type="slidenum">
              <a:rPr lang="en-US" smtClean="0"/>
              <a:t>3</a:t>
            </a:fld>
            <a:endParaRPr lang="en-US"/>
          </a:p>
        </p:txBody>
      </p:sp>
    </p:spTree>
    <p:extLst>
      <p:ext uri="{BB962C8B-B14F-4D97-AF65-F5344CB8AC3E}">
        <p14:creationId xmlns:p14="http://schemas.microsoft.com/office/powerpoint/2010/main" val="1596050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in carbon per unit time and per unit area. For e.g.</a:t>
            </a:r>
            <a:r>
              <a:rPr lang="en-US" baseline="0" dirty="0" smtClean="0"/>
              <a:t> kg m2 month goes to atmosphere. In 2010 LA county generated </a:t>
            </a:r>
          </a:p>
          <a:p>
            <a:r>
              <a:rPr lang="en-US" baseline="0" dirty="0" smtClean="0"/>
              <a:t>99.1 million metric tons of CO2 equivalent greenhouse gas emission. 21.7 % </a:t>
            </a:r>
            <a:r>
              <a:rPr lang="en-US" baseline="0" dirty="0" err="1" smtClean="0"/>
              <a:t>california</a:t>
            </a:r>
            <a:r>
              <a:rPr lang="en-US" baseline="0" dirty="0" smtClean="0"/>
              <a:t> green house gas emissions</a:t>
            </a:r>
            <a:endParaRPr lang="en-US" dirty="0"/>
          </a:p>
        </p:txBody>
      </p:sp>
      <p:sp>
        <p:nvSpPr>
          <p:cNvPr id="4" name="Slide Number Placeholder 3"/>
          <p:cNvSpPr>
            <a:spLocks noGrp="1"/>
          </p:cNvSpPr>
          <p:nvPr>
            <p:ph type="sldNum" sz="quarter" idx="10"/>
          </p:nvPr>
        </p:nvSpPr>
        <p:spPr/>
        <p:txBody>
          <a:bodyPr/>
          <a:lstStyle/>
          <a:p>
            <a:fld id="{1B8A02C0-EA09-4251-AF26-F41E6C1DCE5D}" type="slidenum">
              <a:rPr lang="en-US" smtClean="0"/>
              <a:t>4</a:t>
            </a:fld>
            <a:endParaRPr lang="en-US"/>
          </a:p>
        </p:txBody>
      </p:sp>
    </p:spTree>
    <p:extLst>
      <p:ext uri="{BB962C8B-B14F-4D97-AF65-F5344CB8AC3E}">
        <p14:creationId xmlns:p14="http://schemas.microsoft.com/office/powerpoint/2010/main" val="223229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forward.</a:t>
            </a:r>
            <a:r>
              <a:rPr lang="en-US" baseline="0" dirty="0" smtClean="0"/>
              <a:t> Generally the way batch inversion are done are</a:t>
            </a:r>
          </a:p>
          <a:p>
            <a:pPr marL="228600" indent="-228600">
              <a:buAutoNum type="arabicParenBoth"/>
            </a:pPr>
            <a:r>
              <a:rPr lang="en-US" baseline="0" dirty="0" smtClean="0"/>
              <a:t>We have transport model from which we get a forward operator basically sensitivities to fluxes, a prior or auxiliary variables, CO2 observations that are measurements and a covariance which represents covariance of the residuals or to abuse it just the spatial pattern of the fluxes that needs to be estimated. You can imagine that in case if we just want to estimate biospheric fluxes then this is just the covariance of the spatial pattern of biospheric fluxes.</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1B8A02C0-EA09-4251-AF26-F41E6C1DCE5D}" type="slidenum">
              <a:rPr lang="en-US" smtClean="0"/>
              <a:t>5</a:t>
            </a:fld>
            <a:endParaRPr lang="en-US"/>
          </a:p>
        </p:txBody>
      </p:sp>
    </p:spTree>
    <p:extLst>
      <p:ext uri="{BB962C8B-B14F-4D97-AF65-F5344CB8AC3E}">
        <p14:creationId xmlns:p14="http://schemas.microsoft.com/office/powerpoint/2010/main" val="4086570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25AC72-B60B-4E54-AB68-6B7E0236FD7B}"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7154-FED0-46C2-B377-86791E3773E2}" type="slidenum">
              <a:rPr lang="en-US" smtClean="0"/>
              <a:t>‹#›</a:t>
            </a:fld>
            <a:endParaRPr lang="en-US"/>
          </a:p>
        </p:txBody>
      </p:sp>
    </p:spTree>
    <p:extLst>
      <p:ext uri="{BB962C8B-B14F-4D97-AF65-F5344CB8AC3E}">
        <p14:creationId xmlns:p14="http://schemas.microsoft.com/office/powerpoint/2010/main" val="1989586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25AC72-B60B-4E54-AB68-6B7E0236FD7B}"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7154-FED0-46C2-B377-86791E3773E2}" type="slidenum">
              <a:rPr lang="en-US" smtClean="0"/>
              <a:t>‹#›</a:t>
            </a:fld>
            <a:endParaRPr lang="en-US"/>
          </a:p>
        </p:txBody>
      </p:sp>
    </p:spTree>
    <p:extLst>
      <p:ext uri="{BB962C8B-B14F-4D97-AF65-F5344CB8AC3E}">
        <p14:creationId xmlns:p14="http://schemas.microsoft.com/office/powerpoint/2010/main" val="3860698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25AC72-B60B-4E54-AB68-6B7E0236FD7B}"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7154-FED0-46C2-B377-86791E3773E2}" type="slidenum">
              <a:rPr lang="en-US" smtClean="0"/>
              <a:t>‹#›</a:t>
            </a:fld>
            <a:endParaRPr lang="en-US"/>
          </a:p>
        </p:txBody>
      </p:sp>
    </p:spTree>
    <p:extLst>
      <p:ext uri="{BB962C8B-B14F-4D97-AF65-F5344CB8AC3E}">
        <p14:creationId xmlns:p14="http://schemas.microsoft.com/office/powerpoint/2010/main" val="4165250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756988-BC9F-4188-982A-A08147BC92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664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D7F4FE-BA61-4636-9B81-A8031B551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5342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14A1AB-176D-4C17-B952-1FCF04AA5B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393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911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4911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6AF6C9-504D-4870-BD32-59A013FAC2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094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DA0CB1-EC1B-43EC-9EB3-8A9DFF59AC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591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EAC00-47F2-4327-9277-EB6E465AC1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8580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4DCB73-B92D-4E46-ACCF-D6F2B99F0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250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813754-DAE6-4814-A361-C55458878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272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25AC72-B60B-4E54-AB68-6B7E0236FD7B}"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7154-FED0-46C2-B377-86791E3773E2}" type="slidenum">
              <a:rPr lang="en-US" smtClean="0"/>
              <a:t>‹#›</a:t>
            </a:fld>
            <a:endParaRPr lang="en-US"/>
          </a:p>
        </p:txBody>
      </p:sp>
    </p:spTree>
    <p:extLst>
      <p:ext uri="{BB962C8B-B14F-4D97-AF65-F5344CB8AC3E}">
        <p14:creationId xmlns:p14="http://schemas.microsoft.com/office/powerpoint/2010/main" val="1959918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5FCD55-783F-4A68-BD8D-F72096251D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2038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A34D4-4FE1-4AB9-9037-A6CD34E24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826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48B01-FED2-4B8B-B20F-17914B0611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838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AB4C13-BFC0-412A-BA13-123D348CAB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583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19200"/>
            <a:ext cx="4038600" cy="2379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038600" cy="2379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751263"/>
            <a:ext cx="4038600" cy="237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51263"/>
            <a:ext cx="4038600" cy="237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FB43E4-F37B-4685-9794-078F63A714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307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228600" y="3276600"/>
            <a:ext cx="8610600" cy="180975"/>
            <a:chOff x="144" y="1680"/>
            <a:chExt cx="5424" cy="144"/>
          </a:xfrm>
        </p:grpSpPr>
        <p:sp>
          <p:nvSpPr>
            <p:cNvPr id="5" name="Rectangle 8"/>
            <p:cNvSpPr>
              <a:spLocks noChangeArrowheads="1"/>
            </p:cNvSpPr>
            <p:nvPr userDrawn="1"/>
          </p:nvSpPr>
          <p:spPr bwMode="auto">
            <a:xfrm>
              <a:off x="144" y="1680"/>
              <a:ext cx="1808" cy="144"/>
            </a:xfrm>
            <a:prstGeom prst="rect">
              <a:avLst/>
            </a:prstGeom>
            <a:solidFill>
              <a:srgbClr val="688EC0"/>
            </a:solidFill>
            <a:ln w="9525">
              <a:noFill/>
              <a:miter lim="800000"/>
              <a:headEnd/>
              <a:tailEnd/>
            </a:ln>
            <a:effectLst/>
          </p:spPr>
          <p:txBody>
            <a:bodyPr wrap="none" anchor="ctr"/>
            <a:lstStyle/>
            <a:p>
              <a:pPr eaLnBrk="0" fontAlgn="base" hangingPunct="0">
                <a:spcBef>
                  <a:spcPct val="0"/>
                </a:spcBef>
                <a:spcAft>
                  <a:spcPct val="0"/>
                </a:spcAft>
                <a:defRPr/>
              </a:pPr>
              <a:endParaRPr lang="en-US">
                <a:solidFill>
                  <a:srgbClr val="000000"/>
                </a:solidFill>
              </a:endParaRPr>
            </a:p>
          </p:txBody>
        </p:sp>
        <p:sp>
          <p:nvSpPr>
            <p:cNvPr id="6" name="Rectangle 9"/>
            <p:cNvSpPr>
              <a:spLocks noChangeArrowheads="1"/>
            </p:cNvSpPr>
            <p:nvPr userDrawn="1"/>
          </p:nvSpPr>
          <p:spPr bwMode="auto">
            <a:xfrm>
              <a:off x="1952" y="1680"/>
              <a:ext cx="1808" cy="144"/>
            </a:xfrm>
            <a:prstGeom prst="rect">
              <a:avLst/>
            </a:prstGeom>
            <a:solidFill>
              <a:srgbClr val="C4D3E6"/>
            </a:solidFill>
            <a:ln w="9525">
              <a:noFill/>
              <a:miter lim="800000"/>
              <a:headEnd/>
              <a:tailEnd/>
            </a:ln>
            <a:effectLst/>
          </p:spPr>
          <p:txBody>
            <a:bodyPr wrap="none" anchor="ctr"/>
            <a:lstStyle/>
            <a:p>
              <a:pPr eaLnBrk="0" fontAlgn="base" hangingPunct="0">
                <a:spcBef>
                  <a:spcPct val="0"/>
                </a:spcBef>
                <a:spcAft>
                  <a:spcPct val="0"/>
                </a:spcAft>
                <a:defRPr/>
              </a:pPr>
              <a:endParaRPr lang="en-US">
                <a:solidFill>
                  <a:srgbClr val="000000"/>
                </a:solidFill>
              </a:endParaRPr>
            </a:p>
          </p:txBody>
        </p:sp>
        <p:sp>
          <p:nvSpPr>
            <p:cNvPr id="7" name="Rectangle 10"/>
            <p:cNvSpPr>
              <a:spLocks noChangeArrowheads="1"/>
            </p:cNvSpPr>
            <p:nvPr userDrawn="1"/>
          </p:nvSpPr>
          <p:spPr bwMode="auto">
            <a:xfrm>
              <a:off x="3760" y="1680"/>
              <a:ext cx="1808" cy="144"/>
            </a:xfrm>
            <a:prstGeom prst="rect">
              <a:avLst/>
            </a:prstGeom>
            <a:solidFill>
              <a:srgbClr val="3A5E8C"/>
            </a:solidFill>
            <a:ln w="9525">
              <a:noFill/>
              <a:miter lim="800000"/>
              <a:headEnd/>
              <a:tailEnd/>
            </a:ln>
            <a:effectLst/>
          </p:spPr>
          <p:txBody>
            <a:bodyPr wrap="none" anchor="ctr"/>
            <a:lstStyle/>
            <a:p>
              <a:pPr eaLnBrk="0" fontAlgn="base" hangingPunct="0">
                <a:spcBef>
                  <a:spcPct val="0"/>
                </a:spcBef>
                <a:spcAft>
                  <a:spcPct val="0"/>
                </a:spcAft>
                <a:defRPr/>
              </a:pPr>
              <a:endParaRPr lang="en-US">
                <a:solidFill>
                  <a:srgbClr val="000000"/>
                </a:solidFill>
              </a:endParaRPr>
            </a:p>
          </p:txBody>
        </p:sp>
      </p:grpSp>
      <p:sp>
        <p:nvSpPr>
          <p:cNvPr id="44034" name="Rectangle 2"/>
          <p:cNvSpPr>
            <a:spLocks noGrp="1" noChangeArrowheads="1"/>
          </p:cNvSpPr>
          <p:nvPr>
            <p:ph type="ctrTitle"/>
          </p:nvPr>
        </p:nvSpPr>
        <p:spPr>
          <a:xfrm>
            <a:off x="647700" y="228600"/>
            <a:ext cx="7772400" cy="2971800"/>
          </a:xfrm>
        </p:spPr>
        <p:txBody>
          <a:bodyPr/>
          <a:lstStyle>
            <a:lvl1pPr algn="ctr">
              <a:defRPr sz="4700"/>
            </a:lvl1pPr>
          </a:lstStyle>
          <a:p>
            <a:r>
              <a:rPr lang="en-US"/>
              <a:t>Click to edit Master title style</a:t>
            </a:r>
          </a:p>
        </p:txBody>
      </p:sp>
      <p:sp>
        <p:nvSpPr>
          <p:cNvPr id="44035" name="Rectangle 3"/>
          <p:cNvSpPr>
            <a:spLocks noGrp="1" noChangeArrowheads="1"/>
          </p:cNvSpPr>
          <p:nvPr>
            <p:ph type="subTitle" idx="1"/>
          </p:nvPr>
        </p:nvSpPr>
        <p:spPr>
          <a:xfrm>
            <a:off x="1371600" y="4114800"/>
            <a:ext cx="6400800" cy="1981200"/>
          </a:xfrm>
        </p:spPr>
        <p:txBody>
          <a:bodyPr/>
          <a:lstStyle>
            <a:lvl1pPr marL="0" indent="0" algn="ctr">
              <a:buFont typeface="Wingdings" pitchFamily="2" charset="2"/>
              <a:buNone/>
              <a:defRPr sz="2400"/>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42AB7BA3-198B-4456-85DD-5BA8F99136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107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89AB39-AE17-4C96-B4C2-7AFFB1A1D0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3789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6E9563-AA84-4FE9-8499-E5F498A991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3343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911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4911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3AFDDE-F6AA-47CA-98DA-433A8FADA3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515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92AED41-AB3D-4D54-977F-9800F12D4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8488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25AC72-B60B-4E54-AB68-6B7E0236FD7B}"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7154-FED0-46C2-B377-86791E3773E2}" type="slidenum">
              <a:rPr lang="en-US" smtClean="0"/>
              <a:t>‹#›</a:t>
            </a:fld>
            <a:endParaRPr lang="en-US"/>
          </a:p>
        </p:txBody>
      </p:sp>
    </p:spTree>
    <p:extLst>
      <p:ext uri="{BB962C8B-B14F-4D97-AF65-F5344CB8AC3E}">
        <p14:creationId xmlns:p14="http://schemas.microsoft.com/office/powerpoint/2010/main" val="2456754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3DB912-3759-4EB6-8C74-1295604D72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0016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8D90F3-940C-4979-B1E6-1F7A533E7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5891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84CDD5-C4D7-4E6E-AADB-F1BED36E96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4264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8B540F-6B59-4B47-929C-65E44523D6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018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CFA4EB-1AE5-42CC-8167-7DEC7A1C4F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952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8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8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C5451F-9E46-47C7-B6E8-7B154ABD5B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201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12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4038600" cy="491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491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C1627-B421-45CE-8E58-F344225CD3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451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12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4038600" cy="491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038600" cy="2379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51263"/>
            <a:ext cx="4038600" cy="237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68B0B4-F8E0-4DEE-81F3-EF662C93FE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620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12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19200"/>
            <a:ext cx="8229600" cy="4911725"/>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FD9506-7C8B-4A9E-B556-87C996E72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2484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12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91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038600" cy="2379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51263"/>
            <a:ext cx="4038600" cy="237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65C3389-718F-4FC4-8107-26AD5A0D39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142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25AC72-B60B-4E54-AB68-6B7E0236FD7B}" type="datetimeFigureOut">
              <a:rPr lang="en-US" smtClean="0"/>
              <a:t>12/14/2015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E7154-FED0-46C2-B377-86791E3773E2}" type="slidenum">
              <a:rPr lang="en-US" smtClean="0"/>
              <a:t>‹#›</a:t>
            </a:fld>
            <a:endParaRPr lang="en-US"/>
          </a:p>
        </p:txBody>
      </p:sp>
    </p:spTree>
    <p:extLst>
      <p:ext uri="{BB962C8B-B14F-4D97-AF65-F5344CB8AC3E}">
        <p14:creationId xmlns:p14="http://schemas.microsoft.com/office/powerpoint/2010/main" val="516235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12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8229600" cy="2379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751263"/>
            <a:ext cx="8229600" cy="237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FEAAF-6714-42C6-981B-1D24CA1822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774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345A2E9B-533C-4118-B600-C9CE8DEB1C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014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10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5550" y="6457357"/>
            <a:ext cx="2628900" cy="264118"/>
          </a:xfrm>
          <a:prstGeom prst="rect">
            <a:avLst/>
          </a:prstGeom>
        </p:spPr>
      </p:pic>
    </p:spTree>
    <p:extLst>
      <p:ext uri="{BB962C8B-B14F-4D97-AF65-F5344CB8AC3E}">
        <p14:creationId xmlns:p14="http://schemas.microsoft.com/office/powerpoint/2010/main" val="1091176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4788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2010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641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246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217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10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25AC72-B60B-4E54-AB68-6B7E0236FD7B}" type="datetimeFigureOut">
              <a:rPr lang="en-US" smtClean="0"/>
              <a:t>12/14/2015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E7154-FED0-46C2-B377-86791E3773E2}" type="slidenum">
              <a:rPr lang="en-US" smtClean="0"/>
              <a:t>‹#›</a:t>
            </a:fld>
            <a:endParaRPr lang="en-US"/>
          </a:p>
        </p:txBody>
      </p:sp>
    </p:spTree>
    <p:extLst>
      <p:ext uri="{BB962C8B-B14F-4D97-AF65-F5344CB8AC3E}">
        <p14:creationId xmlns:p14="http://schemas.microsoft.com/office/powerpoint/2010/main" val="2529311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49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286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802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25AC72-B60B-4E54-AB68-6B7E0236FD7B}" type="datetimeFigureOut">
              <a:rPr lang="en-US" smtClean="0"/>
              <a:t>12/14/2015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E7154-FED0-46C2-B377-86791E3773E2}" type="slidenum">
              <a:rPr lang="en-US" smtClean="0"/>
              <a:t>‹#›</a:t>
            </a:fld>
            <a:endParaRPr lang="en-US"/>
          </a:p>
        </p:txBody>
      </p:sp>
    </p:spTree>
    <p:extLst>
      <p:ext uri="{BB962C8B-B14F-4D97-AF65-F5344CB8AC3E}">
        <p14:creationId xmlns:p14="http://schemas.microsoft.com/office/powerpoint/2010/main" val="2430694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5AC72-B60B-4E54-AB68-6B7E0236FD7B}" type="datetimeFigureOut">
              <a:rPr lang="en-US" smtClean="0"/>
              <a:t>12/14/2015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E7154-FED0-46C2-B377-86791E3773E2}" type="slidenum">
              <a:rPr lang="en-US" smtClean="0"/>
              <a:t>‹#›</a:t>
            </a:fld>
            <a:endParaRPr lang="en-US"/>
          </a:p>
        </p:txBody>
      </p:sp>
    </p:spTree>
    <p:extLst>
      <p:ext uri="{BB962C8B-B14F-4D97-AF65-F5344CB8AC3E}">
        <p14:creationId xmlns:p14="http://schemas.microsoft.com/office/powerpoint/2010/main" val="3988154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25AC72-B60B-4E54-AB68-6B7E0236FD7B}" type="datetimeFigureOut">
              <a:rPr lang="en-US" smtClean="0"/>
              <a:t>12/14/2015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E7154-FED0-46C2-B377-86791E3773E2}" type="slidenum">
              <a:rPr lang="en-US" smtClean="0"/>
              <a:t>‹#›</a:t>
            </a:fld>
            <a:endParaRPr lang="en-US"/>
          </a:p>
        </p:txBody>
      </p:sp>
    </p:spTree>
    <p:extLst>
      <p:ext uri="{BB962C8B-B14F-4D97-AF65-F5344CB8AC3E}">
        <p14:creationId xmlns:p14="http://schemas.microsoft.com/office/powerpoint/2010/main" val="3793334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25AC72-B60B-4E54-AB68-6B7E0236FD7B}" type="datetimeFigureOut">
              <a:rPr lang="en-US" smtClean="0"/>
              <a:t>12/14/2015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E7154-FED0-46C2-B377-86791E3773E2}" type="slidenum">
              <a:rPr lang="en-US" smtClean="0"/>
              <a:t>‹#›</a:t>
            </a:fld>
            <a:endParaRPr lang="en-US"/>
          </a:p>
        </p:txBody>
      </p:sp>
    </p:spTree>
    <p:extLst>
      <p:ext uri="{BB962C8B-B14F-4D97-AF65-F5344CB8AC3E}">
        <p14:creationId xmlns:p14="http://schemas.microsoft.com/office/powerpoint/2010/main" val="99856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5AC72-B60B-4E54-AB68-6B7E0236FD7B}" type="datetimeFigureOut">
              <a:rPr lang="en-US" smtClean="0"/>
              <a:t>12/14/2015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Slide </a:t>
            </a:r>
            <a:fld id="{F7349821-20F8-451B-9978-A0C26840FB72}" type="slidenum">
              <a:rPr lang="en-US" smtClean="0"/>
              <a:pPr/>
              <a:t>‹#›</a:t>
            </a:fld>
            <a:r>
              <a:rPr lang="en-US" dirty="0" smtClean="0"/>
              <a:t> of 37</a:t>
            </a:r>
            <a:endParaRPr lang="en-US" dirty="0"/>
          </a:p>
        </p:txBody>
      </p:sp>
    </p:spTree>
    <p:extLst>
      <p:ext uri="{BB962C8B-B14F-4D97-AF65-F5344CB8AC3E}">
        <p14:creationId xmlns:p14="http://schemas.microsoft.com/office/powerpoint/2010/main" val="2527627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57200" y="1219200"/>
            <a:ext cx="8229600" cy="4911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0532"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US">
              <a:solidFill>
                <a:srgbClr val="000000"/>
              </a:solidFill>
            </a:endParaRPr>
          </a:p>
        </p:txBody>
      </p:sp>
      <p:sp>
        <p:nvSpPr>
          <p:cNvPr id="150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150534"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25AC96F0-4A1C-42D8-8CCC-7BE53B8EB77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28465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3600">
          <a:solidFill>
            <a:srgbClr val="3A5E8C"/>
          </a:solidFill>
          <a:latin typeface="+mj-lt"/>
          <a:ea typeface="+mj-ea"/>
          <a:cs typeface="+mj-cs"/>
        </a:defRPr>
      </a:lvl1pPr>
      <a:lvl2pPr algn="l" rtl="0" eaLnBrk="0" fontAlgn="base" hangingPunct="0">
        <a:spcBef>
          <a:spcPct val="0"/>
        </a:spcBef>
        <a:spcAft>
          <a:spcPct val="0"/>
        </a:spcAft>
        <a:defRPr sz="3600">
          <a:solidFill>
            <a:srgbClr val="3A5E8C"/>
          </a:solidFill>
          <a:latin typeface="Garamond" pitchFamily="18" charset="0"/>
        </a:defRPr>
      </a:lvl2pPr>
      <a:lvl3pPr algn="l" rtl="0" eaLnBrk="0" fontAlgn="base" hangingPunct="0">
        <a:spcBef>
          <a:spcPct val="0"/>
        </a:spcBef>
        <a:spcAft>
          <a:spcPct val="0"/>
        </a:spcAft>
        <a:defRPr sz="3600">
          <a:solidFill>
            <a:srgbClr val="3A5E8C"/>
          </a:solidFill>
          <a:latin typeface="Garamond" pitchFamily="18" charset="0"/>
        </a:defRPr>
      </a:lvl3pPr>
      <a:lvl4pPr algn="l" rtl="0" eaLnBrk="0" fontAlgn="base" hangingPunct="0">
        <a:spcBef>
          <a:spcPct val="0"/>
        </a:spcBef>
        <a:spcAft>
          <a:spcPct val="0"/>
        </a:spcAft>
        <a:defRPr sz="3600">
          <a:solidFill>
            <a:srgbClr val="3A5E8C"/>
          </a:solidFill>
          <a:latin typeface="Garamond" pitchFamily="18" charset="0"/>
        </a:defRPr>
      </a:lvl4pPr>
      <a:lvl5pPr algn="l" rtl="0" eaLnBrk="0" fontAlgn="base" hangingPunct="0">
        <a:spcBef>
          <a:spcPct val="0"/>
        </a:spcBef>
        <a:spcAft>
          <a:spcPct val="0"/>
        </a:spcAft>
        <a:defRPr sz="3600">
          <a:solidFill>
            <a:srgbClr val="3A5E8C"/>
          </a:solidFill>
          <a:latin typeface="Garamond" pitchFamily="18" charset="0"/>
        </a:defRPr>
      </a:lvl5pPr>
      <a:lvl6pPr marL="457200" algn="l" rtl="0" fontAlgn="base">
        <a:spcBef>
          <a:spcPct val="0"/>
        </a:spcBef>
        <a:spcAft>
          <a:spcPct val="0"/>
        </a:spcAft>
        <a:defRPr sz="3600">
          <a:solidFill>
            <a:srgbClr val="3A5E8C"/>
          </a:solidFill>
          <a:latin typeface="Garamond" pitchFamily="18" charset="0"/>
        </a:defRPr>
      </a:lvl6pPr>
      <a:lvl7pPr marL="914400" algn="l" rtl="0" fontAlgn="base">
        <a:spcBef>
          <a:spcPct val="0"/>
        </a:spcBef>
        <a:spcAft>
          <a:spcPct val="0"/>
        </a:spcAft>
        <a:defRPr sz="3600">
          <a:solidFill>
            <a:srgbClr val="3A5E8C"/>
          </a:solidFill>
          <a:latin typeface="Garamond" pitchFamily="18" charset="0"/>
        </a:defRPr>
      </a:lvl7pPr>
      <a:lvl8pPr marL="1371600" algn="l" rtl="0" fontAlgn="base">
        <a:spcBef>
          <a:spcPct val="0"/>
        </a:spcBef>
        <a:spcAft>
          <a:spcPct val="0"/>
        </a:spcAft>
        <a:defRPr sz="3600">
          <a:solidFill>
            <a:srgbClr val="3A5E8C"/>
          </a:solidFill>
          <a:latin typeface="Garamond" pitchFamily="18" charset="0"/>
        </a:defRPr>
      </a:lvl8pPr>
      <a:lvl9pPr marL="1828800" algn="l" rtl="0" fontAlgn="base">
        <a:spcBef>
          <a:spcPct val="0"/>
        </a:spcBef>
        <a:spcAft>
          <a:spcPct val="0"/>
        </a:spcAft>
        <a:defRPr sz="3600">
          <a:solidFill>
            <a:srgbClr val="3A5E8C"/>
          </a:solidFill>
          <a:latin typeface="Garamond" pitchFamily="18" charset="0"/>
        </a:defRPr>
      </a:lvl9pPr>
    </p:titleStyle>
    <p:bodyStyle>
      <a:lvl1pPr marL="342900" indent="-342900" algn="l" rtl="0" eaLnBrk="0" fontAlgn="base" hangingPunct="0">
        <a:spcBef>
          <a:spcPct val="20000"/>
        </a:spcBef>
        <a:spcAft>
          <a:spcPct val="0"/>
        </a:spcAft>
        <a:buClr>
          <a:srgbClr val="3A5E8C"/>
        </a:buClr>
        <a:buSzPct val="75000"/>
        <a:buFont typeface="Wingdings" pitchFamily="2" charset="2"/>
        <a:buChar char="p"/>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688EC0"/>
        </a:buClr>
        <a:buSzPct val="75000"/>
        <a:buFont typeface="Wingdings" pitchFamily="2" charset="2"/>
        <a:buChar char="n"/>
        <a:defRPr sz="2000">
          <a:solidFill>
            <a:schemeClr val="tx1"/>
          </a:solidFill>
          <a:latin typeface="+mn-lt"/>
        </a:defRPr>
      </a:lvl2pPr>
      <a:lvl3pPr marL="1143000" indent="-228600" algn="l" rtl="0" eaLnBrk="0" fontAlgn="base" hangingPunct="0">
        <a:spcBef>
          <a:spcPct val="20000"/>
        </a:spcBef>
        <a:spcAft>
          <a:spcPct val="0"/>
        </a:spcAft>
        <a:buClr>
          <a:srgbClr val="C4D3E6"/>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rgbClr val="3A5E8C"/>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688EC0"/>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457200" y="152400"/>
            <a:ext cx="8229600" cy="9112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9091" name="Rectangle 3"/>
          <p:cNvSpPr>
            <a:spLocks noGrp="1" noChangeArrowheads="1"/>
          </p:cNvSpPr>
          <p:nvPr>
            <p:ph type="body" idx="1"/>
          </p:nvPr>
        </p:nvSpPr>
        <p:spPr bwMode="auto">
          <a:xfrm>
            <a:off x="457200" y="1219200"/>
            <a:ext cx="8229600" cy="4911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US">
              <a:solidFill>
                <a:srgbClr val="000000"/>
              </a:solidFill>
            </a:endParaRPr>
          </a:p>
        </p:txBody>
      </p:sp>
      <p:sp>
        <p:nvSpPr>
          <p:cNvPr id="43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43014"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AE8C4AF3-28B0-4FDF-9C94-A309E53606FE}"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43015" name="Rectangle 7"/>
          <p:cNvSpPr>
            <a:spLocks noChangeArrowheads="1"/>
          </p:cNvSpPr>
          <p:nvPr/>
        </p:nvSpPr>
        <p:spPr bwMode="auto">
          <a:xfrm>
            <a:off x="0" y="0"/>
            <a:ext cx="228600" cy="6858000"/>
          </a:xfrm>
          <a:prstGeom prst="rect">
            <a:avLst/>
          </a:prstGeom>
          <a:solidFill>
            <a:srgbClr val="688EC0"/>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43016" name="Line 8"/>
          <p:cNvSpPr>
            <a:spLocks noChangeShapeType="1"/>
          </p:cNvSpPr>
          <p:nvPr/>
        </p:nvSpPr>
        <p:spPr bwMode="auto">
          <a:xfrm>
            <a:off x="457200" y="1093788"/>
            <a:ext cx="8077200" cy="0"/>
          </a:xfrm>
          <a:prstGeom prst="line">
            <a:avLst/>
          </a:prstGeom>
          <a:noFill/>
          <a:ln w="19050">
            <a:solidFill>
              <a:srgbClr val="3A5E8C"/>
            </a:solidFill>
            <a:round/>
            <a:headEnd/>
            <a:tailEnd/>
          </a:ln>
          <a:effectLst/>
        </p:spPr>
        <p:txBody>
          <a:bodyP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00661327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Lst>
  <p:timing>
    <p:tnLst>
      <p:par>
        <p:cTn id="1" dur="indefinite" restart="never" nodeType="tmRoot"/>
      </p:par>
    </p:tnLst>
  </p:timing>
  <p:hf hdr="0" ftr="0" dt="0"/>
  <p:txStyles>
    <p:titleStyle>
      <a:lvl1pPr algn="l" rtl="0" eaLnBrk="0" fontAlgn="base" hangingPunct="0">
        <a:spcBef>
          <a:spcPct val="0"/>
        </a:spcBef>
        <a:spcAft>
          <a:spcPct val="0"/>
        </a:spcAft>
        <a:defRPr sz="3600">
          <a:solidFill>
            <a:srgbClr val="3A5E8C"/>
          </a:solidFill>
          <a:latin typeface="+mj-lt"/>
          <a:ea typeface="+mj-ea"/>
          <a:cs typeface="+mj-cs"/>
        </a:defRPr>
      </a:lvl1pPr>
      <a:lvl2pPr algn="l" rtl="0" eaLnBrk="0" fontAlgn="base" hangingPunct="0">
        <a:spcBef>
          <a:spcPct val="0"/>
        </a:spcBef>
        <a:spcAft>
          <a:spcPct val="0"/>
        </a:spcAft>
        <a:defRPr sz="3600">
          <a:solidFill>
            <a:srgbClr val="3A5E8C"/>
          </a:solidFill>
          <a:latin typeface="Garamond" pitchFamily="18" charset="0"/>
        </a:defRPr>
      </a:lvl2pPr>
      <a:lvl3pPr algn="l" rtl="0" eaLnBrk="0" fontAlgn="base" hangingPunct="0">
        <a:spcBef>
          <a:spcPct val="0"/>
        </a:spcBef>
        <a:spcAft>
          <a:spcPct val="0"/>
        </a:spcAft>
        <a:defRPr sz="3600">
          <a:solidFill>
            <a:srgbClr val="3A5E8C"/>
          </a:solidFill>
          <a:latin typeface="Garamond" pitchFamily="18" charset="0"/>
        </a:defRPr>
      </a:lvl3pPr>
      <a:lvl4pPr algn="l" rtl="0" eaLnBrk="0" fontAlgn="base" hangingPunct="0">
        <a:spcBef>
          <a:spcPct val="0"/>
        </a:spcBef>
        <a:spcAft>
          <a:spcPct val="0"/>
        </a:spcAft>
        <a:defRPr sz="3600">
          <a:solidFill>
            <a:srgbClr val="3A5E8C"/>
          </a:solidFill>
          <a:latin typeface="Garamond" pitchFamily="18" charset="0"/>
        </a:defRPr>
      </a:lvl4pPr>
      <a:lvl5pPr algn="l" rtl="0" eaLnBrk="0" fontAlgn="base" hangingPunct="0">
        <a:spcBef>
          <a:spcPct val="0"/>
        </a:spcBef>
        <a:spcAft>
          <a:spcPct val="0"/>
        </a:spcAft>
        <a:defRPr sz="3600">
          <a:solidFill>
            <a:srgbClr val="3A5E8C"/>
          </a:solidFill>
          <a:latin typeface="Garamond" pitchFamily="18" charset="0"/>
        </a:defRPr>
      </a:lvl5pPr>
      <a:lvl6pPr marL="457200" algn="l" rtl="0" fontAlgn="base">
        <a:spcBef>
          <a:spcPct val="0"/>
        </a:spcBef>
        <a:spcAft>
          <a:spcPct val="0"/>
        </a:spcAft>
        <a:defRPr sz="3600">
          <a:solidFill>
            <a:srgbClr val="3A5E8C"/>
          </a:solidFill>
          <a:latin typeface="Garamond" pitchFamily="18" charset="0"/>
        </a:defRPr>
      </a:lvl6pPr>
      <a:lvl7pPr marL="914400" algn="l" rtl="0" fontAlgn="base">
        <a:spcBef>
          <a:spcPct val="0"/>
        </a:spcBef>
        <a:spcAft>
          <a:spcPct val="0"/>
        </a:spcAft>
        <a:defRPr sz="3600">
          <a:solidFill>
            <a:srgbClr val="3A5E8C"/>
          </a:solidFill>
          <a:latin typeface="Garamond" pitchFamily="18" charset="0"/>
        </a:defRPr>
      </a:lvl7pPr>
      <a:lvl8pPr marL="1371600" algn="l" rtl="0" fontAlgn="base">
        <a:spcBef>
          <a:spcPct val="0"/>
        </a:spcBef>
        <a:spcAft>
          <a:spcPct val="0"/>
        </a:spcAft>
        <a:defRPr sz="3600">
          <a:solidFill>
            <a:srgbClr val="3A5E8C"/>
          </a:solidFill>
          <a:latin typeface="Garamond" pitchFamily="18" charset="0"/>
        </a:defRPr>
      </a:lvl8pPr>
      <a:lvl9pPr marL="1828800" algn="l" rtl="0" fontAlgn="base">
        <a:spcBef>
          <a:spcPct val="0"/>
        </a:spcBef>
        <a:spcAft>
          <a:spcPct val="0"/>
        </a:spcAft>
        <a:defRPr sz="3600">
          <a:solidFill>
            <a:srgbClr val="3A5E8C"/>
          </a:solidFill>
          <a:latin typeface="Garamond" pitchFamily="18" charset="0"/>
        </a:defRPr>
      </a:lvl9pPr>
    </p:titleStyle>
    <p:bodyStyle>
      <a:lvl1pPr marL="342900" indent="-342900" algn="l" rtl="0" eaLnBrk="0" fontAlgn="base" hangingPunct="0">
        <a:spcBef>
          <a:spcPct val="20000"/>
        </a:spcBef>
        <a:spcAft>
          <a:spcPct val="0"/>
        </a:spcAft>
        <a:buClr>
          <a:srgbClr val="3A5E8C"/>
        </a:buClr>
        <a:buSzPct val="75000"/>
        <a:buFont typeface="Wingdings" pitchFamily="2" charset="2"/>
        <a:buChar char="p"/>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688EC0"/>
        </a:buClr>
        <a:buSzPct val="75000"/>
        <a:buFont typeface="Wingdings" pitchFamily="2" charset="2"/>
        <a:buChar char="n"/>
        <a:defRPr sz="2000">
          <a:solidFill>
            <a:schemeClr val="tx1"/>
          </a:solidFill>
          <a:latin typeface="+mn-lt"/>
        </a:defRPr>
      </a:lvl2pPr>
      <a:lvl3pPr marL="1143000" indent="-228600" algn="l" rtl="0" eaLnBrk="0" fontAlgn="base" hangingPunct="0">
        <a:spcBef>
          <a:spcPct val="20000"/>
        </a:spcBef>
        <a:spcAft>
          <a:spcPct val="0"/>
        </a:spcAft>
        <a:buClr>
          <a:srgbClr val="C4D3E6"/>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rgbClr val="3A5E8C"/>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688EC0"/>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5AC72-B60B-4E54-AB68-6B7E0236FD7B}"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E7154-FED0-46C2-B377-86791E3773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13310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5.png"/><Relationship Id="rId1" Type="http://schemas.openxmlformats.org/officeDocument/2006/relationships/slideLayout" Target="../slideLayouts/slideLayout43.xml"/><Relationship Id="rId5" Type="http://schemas.openxmlformats.org/officeDocument/2006/relationships/image" Target="../media/image21.png"/><Relationship Id="rId4" Type="http://schemas.openxmlformats.org/officeDocument/2006/relationships/image" Target="../media/image2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9.png"/><Relationship Id="rId2" Type="http://schemas.openxmlformats.org/officeDocument/2006/relationships/image" Target="../media/image240.png"/><Relationship Id="rId1" Type="http://schemas.openxmlformats.org/officeDocument/2006/relationships/slideLayout" Target="../slideLayouts/slideLayout43.xml"/><Relationship Id="rId6" Type="http://schemas.openxmlformats.org/officeDocument/2006/relationships/image" Target="../media/image28.png"/><Relationship Id="rId5" Type="http://schemas.openxmlformats.org/officeDocument/2006/relationships/image" Target="../media/image270.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png"/><Relationship Id="rId5" Type="http://schemas.openxmlformats.org/officeDocument/2006/relationships/image" Target="../media/image5.gif"/><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emf"/><Relationship Id="rId2" Type="http://schemas.openxmlformats.org/officeDocument/2006/relationships/image" Target="../media/image110.png"/><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microsoft.com/office/2007/relationships/media" Target="../media/media2.gif"/><Relationship Id="rId7" Type="http://schemas.openxmlformats.org/officeDocument/2006/relationships/image" Target="../media/image16.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5.png"/><Relationship Id="rId5" Type="http://schemas.openxmlformats.org/officeDocument/2006/relationships/slideLayout" Target="../slideLayouts/slideLayout43.xml"/><Relationship Id="rId4" Type="http://schemas.openxmlformats.org/officeDocument/2006/relationships/video" Target="../media/media2.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3.gif"/><Relationship Id="rId1" Type="http://schemas.microsoft.com/office/2007/relationships/media" Target="../media/media3.gi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ctrTitle"/>
          </p:nvPr>
        </p:nvSpPr>
        <p:spPr>
          <a:xfrm>
            <a:off x="457200" y="228600"/>
            <a:ext cx="8153400" cy="2971800"/>
          </a:xfrm>
        </p:spPr>
        <p:txBody>
          <a:bodyPr/>
          <a:lstStyle/>
          <a:p>
            <a:r>
              <a:rPr lang="en-US" sz="3200" dirty="0"/>
              <a:t>Real-time Modeling and </a:t>
            </a:r>
            <a:r>
              <a:rPr lang="en-US" sz="3200" dirty="0" smtClean="0"/>
              <a:t>Software Framework </a:t>
            </a:r>
            <a:r>
              <a:rPr lang="en-US" sz="3200" dirty="0"/>
              <a:t>for </a:t>
            </a:r>
            <a:r>
              <a:rPr lang="en-US" sz="3200" dirty="0" smtClean="0"/>
              <a:t>Estimating Greenhouse Gas Emissions</a:t>
            </a:r>
            <a:endParaRPr lang="en-US" sz="3200" b="1" dirty="0" smtClean="0"/>
          </a:p>
        </p:txBody>
      </p:sp>
      <p:sp>
        <p:nvSpPr>
          <p:cNvPr id="73730" name="Rectangle 3"/>
          <p:cNvSpPr>
            <a:spLocks noGrp="1" noChangeArrowheads="1"/>
          </p:cNvSpPr>
          <p:nvPr>
            <p:ph type="subTitle" idx="1"/>
          </p:nvPr>
        </p:nvSpPr>
        <p:spPr>
          <a:xfrm>
            <a:off x="1219200" y="3657600"/>
            <a:ext cx="6934200" cy="1219200"/>
          </a:xfrm>
        </p:spPr>
        <p:txBody>
          <a:bodyPr/>
          <a:lstStyle/>
          <a:p>
            <a:r>
              <a:rPr lang="en-US" sz="1800" b="1" dirty="0" smtClean="0">
                <a:solidFill>
                  <a:srgbClr val="002060"/>
                </a:solidFill>
                <a:latin typeface="+mj-lt"/>
              </a:rPr>
              <a:t>Vineet </a:t>
            </a:r>
            <a:r>
              <a:rPr lang="en-US" sz="1800" b="1" dirty="0" smtClean="0">
                <a:solidFill>
                  <a:srgbClr val="002060"/>
                </a:solidFill>
                <a:latin typeface="+mj-lt"/>
              </a:rPr>
              <a:t>Yadav </a:t>
            </a:r>
          </a:p>
          <a:p>
            <a:r>
              <a:rPr lang="en-US" sz="1800" b="1" dirty="0" smtClean="0">
                <a:solidFill>
                  <a:srgbClr val="002060"/>
                </a:solidFill>
                <a:latin typeface="+mj-lt"/>
              </a:rPr>
              <a:t>Jet Propulsion Laboratory,</a:t>
            </a:r>
          </a:p>
          <a:p>
            <a:r>
              <a:rPr lang="en-US" sz="1800" b="1" dirty="0" smtClean="0">
                <a:solidFill>
                  <a:srgbClr val="002060"/>
                </a:solidFill>
                <a:latin typeface="+mj-lt"/>
              </a:rPr>
              <a:t>California Institute of Technology</a:t>
            </a:r>
          </a:p>
          <a:p>
            <a:r>
              <a:rPr lang="en-US" sz="1800" b="1" dirty="0" smtClean="0">
                <a:solidFill>
                  <a:srgbClr val="002060"/>
                </a:solidFill>
                <a:latin typeface="+mj-lt"/>
              </a:rPr>
              <a:t>11/11/2015</a:t>
            </a:r>
          </a:p>
          <a:p>
            <a:endParaRPr lang="en-US" sz="1800" b="1" dirty="0" smtClean="0">
              <a:solidFill>
                <a:srgbClr val="002060"/>
              </a:solidFill>
              <a:latin typeface="+mj-lt"/>
            </a:endParaRPr>
          </a:p>
        </p:txBody>
      </p:sp>
      <p:sp>
        <p:nvSpPr>
          <p:cNvPr id="2" name="AutoShape 4" descr="data:image/jpeg;base64,/9j/4AAQSkZJRgABAQAAAQABAAD/2wCEAAkGBxIPEhAQEBASFRQVFRcWFxYWGBgVFRYVFhEXFhUUFRUYHSggGBoxGxYVITEhJSkrLi4uGCAzODMsNygtLisBCgoKDg0OGxAQGywkHyQsLCwsLCw1LCwsLCwsLCwsLCwsLCw3LCwsLCwsLCwsLCwsLCwsLCwsLCwsLCwsLCwsLP/AABEIALIBGwMBEQACEQEDEQH/xAAcAAEAAQUBAQAAAAAAAAAAAAAABwEEBQYIAwL/xABIEAABAwEDBAsNCQACAQUAAAABAAIDEQQFEgYhMVEHExVBU2FxkZPR0hQWIjI1VGJyc4GSobMXIzM0QlKxssF0gvBDoqPC4f/EABsBAQACAwEBAAAAAAAAAAAAAAAEBQIDBgEH/8QAPhEAAgECAgQLBwMEAwADAQAAAAECAwQFERIhMVEGExQWMkFhcZGh0RUzNFOBscE1UoJicuHwIkJzJETxI//aAAwDAQACEQMRAD8AnFAEAQHha59rbipXOoV/eK0pcY1mZ04abyLLdb0Dzqj5zR+W/FG/k3aV3W9A86c5l8t+KHJu0bregedOcy+W/FDk3aN1vQPOnOZfLfihybtG63oHnTnMvlvxQ5N2jdb0DzpzmXy34ocm7Rut6B505zL5b8UOTdo3W9A86c5l8t+KHJu0put6HzTnNH5b8UOTdp62a8Q9waW0roz76lWWOwuKqpuOjns1mE6Dis8y/V+aAgCAIAgCAIC3tlpEYqc9dAUDEL+FnT0pLNvYjOnTc3kWe63ofNUvOaPy34o38m7Su63oHnTnMvlvxQ5N2jdb0DzpzmXy34ocm7Rut6B505zL5b8UOTdo3W9A86c5l8t+KHJu0bregedOcy+W/FDk3aN1vQPOnOZfLfihybtG63oHnTnMvlvxQ5N2jdb0DzpzmXy34ocm7T1st4bY7Dhpp31MsMaV1V4vQa68zCpR0FnmXyvTQEAQBAEAQBAWV7/h+8Kkx/4N96N1v0yFtlLKO12S0xR2a0OjaYQ4gBhq7G4V8Jp3gFo4OYba3NvKVaCk0+vMyuasoyyTNN7+ry89k+GPsLofYWHfJXn6kflFTeO/q8vPZPhj7CewsP8Akrz9RyipvHf1eXnsnwx9hPYWH/JXn6jlFTeO/q8vPZPhj7CewsP+SvP1HKKm8d/V5eeyfDH2E9hYf8lefqOUVN47+ry89k+GPsJ7Cw/5K8/Ucoqbx39Xl57J8MfYT2Fh/wAlefqOUVN47+ry89k+GPsJ7Cw/5K8/UcoqbyStjHKx1tjfDaH4rREcWLMC+MnM6gAFQcxpxa1yGP4WrKrGtQWUX5NEy3qaaye0lWxWjbG13xmPKr/DL1XVBSe1an3kepDQlkXKsTWEAQBAEBQleSaSzYNVyivhkMctolNI42k8ZG8Bxk0HvC4S6qVMTvVCGzYu7rZPglThmyBrTl/eL3ve21OYHOJDA2MhgJqGgltTQZqldxTwCwjBRdNNrr16/MgO4nnqZ59/V5eeyfDH2Fn7Cw/5K8/Ucoqbx39Xl57J8MfYT2Fh/wAlefqOUVN47+ry89k+GPsJ7Cw/5K8/Ucoqbx39Xl57J8MfYT2Fh/yV5+o5RU3jv6vLz2T4Y+wnsLD/AJK8/Ucoqbx39Xl57J8MfYT2Fh/yV5+o5RU3jv6vLz2T4Y+wnsLD/krz9RyipvPqLLm8i5oNtkzkDxY9fqLCpgeHqDapLY9/qeqtUb2nRN1fiDkP8LisD1XuXYybcdAzq7kghAEAQBAEAQFle/4fvCpMf+Dfejdb9MgHZn/OQewH1HrfwT+Fn/cY3fTNAXUkYLwBAEAQBAEAXoL+471ksU8Vpi8ZhzjQHNOZzDxEZuY7yi3lpC6oSoz6/J9RlCThLM6TyfvZkrIrRE6sUrQQeI6xvEHMRyr5xZVp4bdunU2Z5P1LGcVUhmjZwV3aeazRBKr0BAEBRAY+9bTQYBpOnkXOY/f8XT4iD1y29i/ySKFPN6TIJ2XMpNulFhiP3cRxSEaHS0zN5Gg854lM4MYZxVPlM1rls7F/kwuqmb0UR4usIoXgCAIAgCAIAvQfcPjN9Yf2C11fdy7n9gtp1VdX4g5D/C+a4H8d4llX6BnV3JCCAIAgCAIAgLK9/wAP3hUmP/BvvRut+mQDsz/nIPYD6j1v4J/Cy/u/Bjd9M0BdSRQgCAIAgCAIAgCAkfYiyk2uQ2CU+DIS6EnekpVzPeBUcYOtcjwnw3jIcqgta6Xdv+hMtamT0WTndVoxDAdI0cij4DfcdT4mW2OztX+DKvTyeaMguhI4QBAec0gYC46AtFxXjQpupLYj2MXJ5Ij/AC8yl7hs8k+bbXnBE3W8jTyAVPu41xmH208UvdKezbLsW4m1JKlDUc9veXEucSSSSSdJJNSTx1X02MVFKK2IrD5WR4EAQBAEAQBAEB9w+M31h/YLXV93Luf2PVtOqrq/EHIf4XzXA/jvEsq/QM6u5IQQBAEAQBAEBZXv+H7wqTH/AIN96N1v0yAdmf8AOQewH1HrfwT+Fl/d+DG76ZoC6kihAEAQBAEAQBAEB9RyFpa5pLXNIc0jSHA1BHHUArGUVKLjLYz1PI6HyGykFus8doFBI3wZW6pAPC9xGccRXzK9t6mFX2cdm1dqLOElVhrN9ikDgHDQV2lCvGtTVSOxkJxyeTPRbjwogMPe1pqcNczc5O9Vcbj166tRW8Ni29+4mUIZLSZznl9lFuhanOYfuYqsi4xXwpP+xHMGrr8Ew/kdsk+lLW/T6EOvU05dhrSuDSEAQBAEAQBAEAQH3D4zfWH9gtdX3cu5/Y9W06qur8Qch/hfNcD+O8Syr9Azq7khBAEAQBAEAQFje/4fvCpMf+EfejdQ6ZFWX2RE15TxzRSxMDY8BD8Va43GuYHNnVZguN0bGjKE4t5vPUba9CVR5o1obEtq85s//wAnZVxzstv2S8jTySRoE0eFzmnS1xaeVpIP8LqYS0oqS61mRXq1HwsjwIAgCAIAgCAIDZ9j7KTc+1NLz9xLRkupufwZPcTn4iVTY5h3LLd6PSjrXob6FTQlrOi7ptNDgJzHRyrksBvuLnyeepPZ2PcSq8M1pIzC7EiFtbrRtbSd85hyquxS9VrQcv8As9S7zZShpyyIk2WMpe54RZI3fezg4iDnZDWjjyuPgjixalScG8OdxWdxUWaj5yN1xU0Y6KIZX0ErwgCAIAgCAIAgCA2zJnIOe8IO6IpoWtxObR+KtW0qcwI31RYhj1GyrcVOLbyz1dpvp0JTWaMvHsT2oEHuiz5iD+veNf2qvnwrtpRcdCWtdhtVpLNE13V+IOQ/wudwJ53ufYzfX6BnF3RCCAIAgCAIAgPOeEPFHaFHubWncQ4uos0ZRk4vNFvubHqPOVXewrP9r8WZ8fPeY63QhjwG6KA/Mrl8XtadtcKFNask/NkqlJyjmzlm3/ize0f9Qr6jQ91HuX2KyW1ngtp4EAQBAEAQBAEAQE07FOUvdMHc0jvvoAKGud8WhruUeKfdrXzzhHh7tq/H09Sk8+5lhb1NKOiyWbHacba7408qvcNvo3NupvatpoqQ0ZZGv5Q3syJktolNI4mk+4auMmgHKFyt7WqYjeKnT2Z5L1JUEqcM2c135er7ZPLaZfGea03mtGZrBxAU+Z319Gs7WFrQjRh1ffrZXTk5PNlipRiEAQBAEAQBAEAQ8Jt2IfJw9tL/ACF844U/HfxRZWvQJQbd0eo85VvDA7NxT0X4s0uvM9IbExhxNBryqVbYVbW8+MprJ95jKrKSyZcqxNYQBAEBY3laHR4cJ01VFjd9WtVB0ntzN9GClnmY83m/9w+SoljN+1mvsb+IpjdR/wC9vyXvtjEP9Q4mmN1H/vb8k9sYh/qHE0xuo/8Ae35J7YxD/UOJpnhNacZxOcK+5V9zVuLifGVFr2bDZGMYrJGnS7HV2uc5xifVxJP3z9JNTmxcatY49iUYqK2LsNLt6bPn7N7s4J/TSdpZc4MT3+Q5NTH2b3ZwT+mk7Sc4MT3+Q5NTH2b3ZwT+mk7Sc4MT3+Q5NTH2b3ZwT+mk7Sc4MT3+Q5NTH2b3ZwT+mk7Sc4MT3+Q5NTH2b3ZwT+mk7Sc4MT3+Q5NTH2b3ZwT+mk7Sc4MT3+Q5NTH2b3ZwT+mk7Sc4MT3+Q5NTH2b3ZwT+mk7Sc4MT3+Q5NTLy6MirDY5WzwNe2RtaHbXkUIoQQTQjlUe6xe+uaTpVVmn2GUKMIPNGzMnwggOGcUOdV1KdxSjKMM0pLJmxqLyzMXft0QW6MQ2ipZiDqNeWVI0VwnON+mtbbO4uLSpxlJa8stmZ5OMZrJmB+ze7OCf00naVpzgxP/UauTUx9m92cE/ppO0nODE9/kOTUx9m92cE/ppO0nODE9/kOTUx9m92cE/ppO0nODE9/kOTUx9m92cE/ppO0nODE9/kOTUx9m92cE/ppO0nODE9/kOTUx9m92cE/ppO0nODE9/kOTUx9m92cE/ppO0nODE9/kOTUx9m92cE/ppO0nODE9/kOTUx9m92cE/ppO0nODE/9Q5NTNguS6YLFFtFnGFmIuoXFxq7TnJqqq8r3F3U4yqtezYbYRjBZIzQvN/72/JTVi9+ll+DDiYDdR/72/Je+2MQ/wBQ4mmN1H/vb8k9sYh/qHE0xuo/97fkntjEP9Q4mmetnt73OaCRQkbwW20xi7qXEITepvJ6jGdGKi2jMLtCGYy+v0e//Fy3Cbo0+9/YlW3Wc27I3lK2esz6LF0mAwi8PpNrq/LItf3jNbVvoR3I1ZhNCO5DMJoR3IZhNCO5DMJoR3IZhNCO5DWE0I7kMwmhHchmE0I7kMwmhHchmF7xcdyAXmhHchmE0I7kMwmhHcvAZhe6ENy8BmE0I7kAvNCO5AJoR3IZhNCO5DMJoR3IZhe6EdyAXmhHcvAZhNCO5DMJoR3IBNCO5DMJoR3IawmhHcgE0I7l4DWE0I7kAmhHchmE0I7kMwmhHchmdH5A/k7u9jF/QL5pVWWLvL5hZL3P0N7XckIxd9fo9/8Ai5bhN0afe/sSrbrObdkbylbPWZ9Fi6bAf0+l3flkWv7xmtq4NIQBAbLkHku285pY3yPjZHHiLmAE4i8Bo8LNSmPmCp8ZxR2FKM4rNt5azfRpcY8mUy6yX3MmjY17nxyMxNc6gOJpo9ppmzVaf+yYNinL6Tk1k09a+x5WpcWzZrg2L2WizQzzTyskkZjwNa2jQ7OwHEK1pSvKqi84TujculCKaTyzN0LXOObI2LSCQdIJB5QaH5rrYy0oqW8ibNRm8jLjbeFqbZnvcwFj3Ym0J8EA0z5lX4reys7d1orPWbKVNTlkz0y3yfZd1pFnZI94MbX1cADVznCmb1fmsMHxCV9b8bKOTza1CtTVOWSMCxhcQ1oJJIAAzkkmgAGuqs5SUVpPYayTrh2KA5gfbZntcRXa4sIw8TnuBqeQe8rjbzhU1PQtoJ9r6+5EyFov+zMTsg5Ew3bFFNDLK7HKIy2TCaVje6oLWj9vzVhgmM1r2pKnVik0s9Rrr0VBZo0R5oCeJdIRzfstsgYrus3dDJ5XnG1mFwYBR1c+YV3lzOE49Uvbl0ZRSWT39RJq0FCOkYjIPJhl5yzRSSvjDIw8FgaSSXhtDiU3GcTnYUozik83lrNdCkqjyZj8qbpbYrVNZmPc9sZaA51ATija7PTN+pS8Ou5XVvGtJZZ9RjUhoyyL3IXJtl5TyQySPjDYjJVgBJIkY2nhDR4XyUbGMSlYUVUjHPN5fcyo01UeTLbLC5W2C1PszHueGtYcTqAnE2u9mW7Cr2V5bKtJZNt+RjVhoS0THXbYJLTLHBC3FI80aNA0VJJ3gACSeJS7i4p0KbqVHkkYxi5PJEoWTYtskLA62Wt5dv4XMijrqGIEnn9y4yrwouasmranq+rZNVrBdJljlLsXiOJ01hlfJhBcY34XFzdP3b2gZ6bxBrrUnD+E7nVVK5jo59az80zCpapLOJGgK7Ahlxd9kdPLFDGKuke1g5XGleTf9y1V60aNOVSWxLMyis3kSPfWxWyGCaWG0TSSMYXtY5rKOwipGYVrQGi5K04Uyq14wnBJN5Z6yXO1SjmiMAV2RCM7kXcTbwtQsz3uYCx78TaE1bTNnzb6rcWvpWVu60VnrRtpU1OWRl8uMg3Xcxk8L3yxVo8uADmOJ8EnD+k6K7x5VX4Rj0b2bpzSjLq7f8mytQ0NaPDIHJKO8zaBJLJHteCmANNcWKtcQ9FbcaxeeHqDjFPPPb2GNCiqmeZgb/u8WW02iztcXCKQsDjSpA3zTMrOyuHcW8Kr/wCyzNc46MmiwUowCAIDo/IH8nd3sYv6BfMa36w//Qs17n6G9ruSEYu+v0e//Fy3Cbo0+9/YlW3Wc27I3lK2esz6LF02A/p9Lu/LItf3jNbVwaQgCAljYTslIrZMf1PZGORjS4/OT5LhuF1XOpTprc34/wD4TrRamzYL8uqK+7PZZGkYWzNfr8AOLJo+YH3gKps7qphVepCXXHL0ZunBVUjYIbwjM77M3x442PI3g17nho/9nzCrJ0Jqkq8tkm14ZG1SWeic9ZUWXabZbI/2zyU5HPLm/JwX1XDqvG2lOe+K9CqqLKTRntiXylH7KX+oVZwm+AfevybLb3h77MX59v8Ax4/qSLVwV+C/kz2694WWxdZ2yXlBjFcLZHt9ZrM38k+5SeEVSULCej15L6GNus5mxbM15TNks9ma9zYnRl5ANA92Mto6mkAAZtHhciqOClrRlTlVkk5Z5dyN13N5pdRHJtkhjEBkcYg4PDCatDg0txNG9mcdGnmXXKjTU9NRWezNEPSeWTLaXxXch/hbQdE5Y3dZrTZ9rtk20xY2nHjbH4QrQYnghfKcMuLihcudvHSlr1ZZlrUjGUcpGLyJuK77LJK6xWvbnuYA4bbHJhbiqDRgFM6l4vfX1xTirmnorPVqyMKNOEXnFkZbJXlK18sf0GLs8A+ApkK494zM7C/52f8A4zvrRKu4WfCR/uX2ZstOl9DHbKvlKb1Iv6KXwb/T497MLn3jMrsLQNdabTIR4TIQG8j5PC/o3nULhZOStoRWxy1/Q2Wi/wCTZb7Im2Wy9m2R7i1gMMUdc7QJGtc6QN3zVxH/AFAWzAlTtcNdeCzetv6dR5XzlV0TarPkJbIoBZY73kZECThbFQ56VaHh+INzaAaZzrVLPHLWVbjp260jeqEtHJS1ETXxY+5554A/HtUjmYqUxFpoTSppnB313NrW46jGpllms8iBKOjJo3TYdujbbTJanDwYG4W+0kFPkyvxBc9wqvOLt1RW2X2X++RJtYZy0txIl0X/ALfbbbZSwhsODA4jM/NSXPv0cQFyVzYqjaUq6euW1da3EuM85OJCeV90dxWyeACjA7FH7N/hMHu8X/qvo2F3fKrWFTryyfetpXVYaMmjN7EflFvsZf8A6qu4TfAPvRnbdMlW03vBJan3ZM0VkgDwHeLK12Nr2coDa01V1LiadnWp28b2k9j15dXaTnNOTgzE5E5Luu20W5oqYXiN0TjppV9WO9IVHKKFTMXxON9b0pf9lmn6mFGloSaIoy38oW727v8AF3OEfA0v7SDW6bMIrI1BAEB0fkD+Tu72MX9AvmNb9Yf/AKFmvc/Q3tdyQjF31+j3/wCLluE3Rp97+xKtus5t2RvKVs9Zn0WLpsB/T6Xd+WRa/vGa2rg0hAEBLuQd7WayXWcVogEpE0mAyND8WcMbhrWtGtzLhMYtq9xiaag9FaKz6u0n0ZRjS26zG7EmU0cEU9mtUzWNbSVjnuDa1FJGCu/UNdTfxFSuEmFzq1IVKKzex5eTMbeqkmmeOQWU7X3nbLRaJGRtnjcQXuDAMD2CJlXGlcFeZbMZw2UcOp0qSzcWtnann5nlGpnUbfWa/sjOjdeE8kMjJGSCN+Jjg5tdrDHCrc1asr71aYCqisYxqLJrNazVcZObaPbYwtccNvY+WRkbNqkGJ7g1tSBQVOZYcIaU6tk4wWbzWz6i3aU9Z7bK1sjntrXwyskbtDBiY4PbUPkqKg6c4Wrg1RqUrPRqJp6Tes9uWnPNGt3Neb7JPFaIqYo3VodDhSjmniIJHvVxd20LmjKjPY0aYycXpImNt5XXfkTGTOZjGfa3v2uaN36sJqCRxioOZfP3bYjhNVumnlvSzTLDSp1lrNR2RbpsFjs0MVjMe2mcOf4e2SlghkzuJJIbUjUKkK/wK7vbqvKdxno5atWSzNFeEIrKJHcmg8h/hdURSYdlS+LNPYcENphkdtsZwska51BWpoDWi4Lg7aV6V85Tg0spbSdcSi4ZI1vYht8MFotLppY4wYQAXuawE7YDQFxzlW3CihUrUIKnFvX1Gq1ai9ZhdkG0MlvC1SRva9hLKOaQ5ppCwGhGY5wVY4JTlTsoRmsmjXXec20ZbYkt0UFrmdNLHG02dwBe4MBO3RGgLjpoDzKDwno1KttGNOLb0uruZnatKWssNku1RzXhK+KRj2FkdHMcHNNGZ6EZlK4P0p0rGMZrJ5vUzG4adRtFnkblAbutLZ6FzCCyRo0ljiDUekCARyEb634th6vrd0uvau8xpVNCWZKN73Tdt+YJ2WoCRoAxxuaH4dIZIx2cEEneBC4y1usQwrSounnHc08u9ZE2UadXXnrKWi+bDcVmMEMu2y53BmMPke8jx5CPEbmGrRQJTsrzFrlVKkdGPdkktyDnClHJayFp5XPc97zVz3Oc463OcXOPOSvolOChFQjsSyK7aS/klelkuy7A4zwOmwOnfG2Rm2OkcKtjwg1xAYGe5cDidtc3+I5aLUc9FPqy3/kn0pxp0+0x9h2W3PkiZLZGMY57WueJScDS4AuoWDRWulTK3BOMabcKjbSeSMI3eb2Ftsuus1oFntMFogke0mN4ZIxziw+E11AakAgj/stvBdV6OnRqRaT1rPf1nl1oyykjBbF9rjht7XzSMjZtUgxPcGtqcNBU5lZcIqU6tk4wWbzWw1W7Snmz32T7ya+8I5rNM12GGLDJE4OwvbJIczm5qio51r4P2zVi6daO1vNPczK4ktPOJIWSeXNntUDXWiaGGZvgyNe5rAT+9mI52nTxaFymKYHWt6zVKLlF7Mvt9CVSrxlHWRFljM2S3Wx7HNc10zi1zSC0jWCMxC7zC4ShZ04yWTSIFV5zbRh1YGsIAgOj8gfyd3exi/oF8xrfrD/9CzXufob2u5IRi76/R7/8XLcJujT739iVbdZzZsjuG6Vsz/qZ9Fi6bAf0+l3fki1/eM1vGNYVwaRjGsIBjGsICmIawvQVxDWF4CmMawgGMawgGMawgK4xrCAYxrCAoSDpoiAaQNFF7rGZXGNYXgKYhrCAYxrCAYxrCAYxrCAYxrCArjGsID5dhOmh5kGZUEDQQvdYK4xrC8BTENYQFcY1hAUxDWEAxjWEAxjWEAxDWE1grjGsIBjGsIBjGsIBjGsIDpDID8nd3sYv6BfMa36w/wD0LNe5+hva7khGPvWFz8OEVpVc9j1pWuIw4qOeWZIoTUc82YaW4WvJc+zRucdJLGEnlJVJCzxOCyipJd5vc6T1vI+O9yPzSLo2dSy5Liv9XieadLsHe5H5pF0bOpOS4r/V4jTpdg73I/NIujZ1JyXFf6vEaVLsPKS5YGmjrNCD7NnUodere0JaNSUk+8zioSWaNcflDczSWmSyAgkEbWMxBoR4qnqwxdrNKeXea3Uo9hTvkuXhLJ0Y7K99n4xumOMo9g75Ll4SydGOyns/GN0xxlHsHfJcvCWTox2U9n4xumOMo9g75Ll4SydGOyns/GN0xxlHsPuG/wC53uaxr7IXOIa0CMVLiaADwdZWMrLFoRcpKeSCnRe42KK5IXGjbNCT7NnUoVvUvbhuNOUm12myWhHaect1WdmIus0Pg1r920nNpzAZ1rdxdKeg5yz7wowyzRrvfJcvC2Tox2VZ+z8Y3TNfGUewr3yXLwlk6MdlPZ+MbpjjKPYO+S5eEsnRjsp7PxjdMcZR7B3yXLwlk6MdlPZ+MbpjjKPYO+S5eEsnRjsp7PxjdMcZR7B3yXLwlk6MdlPZ+MbpjjKPYO+S5eEsnRjsp7PxjdMcZR7DKXS6wWxrn2aOzyNa7CXNjbQOoDSpbpoRzhQrl31tJRqylFvezOOhLYZLcKHDj7lhw69rZ1L3/wCfxXHZy0d+Y/8A555dZiL3tN22MsFpFmjLwS3FG3OBStKN4wsrWOI3SbouUstuTPJunHpFh3yXLwlk6MdlSvZ+MbpmPGUewd8ly8JZOjHZT2fjG6Y4yj2DvkuXhLJ0Y7Kez8Y3THGUewd8ly8JZOjHZT2fjG6Y4yj2DvkuXhLJ0Y7Kez8Y3THGUewy11ssNqZttnjs8jKkYhG2lRpGdqgXM723noVZST3ZmyKhJZoyfe5H5pF0bOpSlbYq9a0vEw0qXYO9yPzSLo2dS95Liv8AV4jTpdg73I/NIujZ1JyXFf6vEadLsHe5H5pF0bOpOS4r/V4jSpdhf2KwOYWAR4WtIzCgAA1AaFlaYdeK5hUqQe3NsTqw0WkzOLtyCVXoCAIAgCAw16/iDkH8lcPwg+MXcvuydb9A5Vt/4s3tH/UK+kUPdR7l9isltZ4LaeBAEAQF9cX5qye3h+s1Rrz4ep/a/sZw6SOpLn8d3q/6F8/4Ne/n/avuT7noo9L2s3/qD3/4VJ4QWH/2Ify9TG3n/wBWc/bKGTXcdo2+NtIZyTm0Ml0uZyHO4e/Ur7g7ifKaHFTf/OHmjRcUtGWa2M0pdERggCAIAgLq7LBJapY4IhV8jg0ahrceICpPEFoubiFvSlVm9SMoxcnkjpDJi42WaKKyxDwGDOd8mtXOPGSSfevmtNVMUvXKe/N9i3Fm8qUMjZbe2kTgNQ/kLpsWioWE4x2JEWk86iIL2bvxLD6kv9o1p4Ie7q96+x7ebURouxIYQBAEAQE27EPk4e2l/kL5xwp+O/iiytfdktt0BddT6C7iI9p9LYeBAEAQBAEAQBAY+93kNbQkZ97kK57hDVnTowcG1r6u5ki3SbeZql5ZWWWzPMU9rbG8AEtcXVoRUHQqKhb4ncQ4ykpNb8zfKVKLyeRaHLq7iam3RHlLupezwfEpyznTk2FWprY0QDbHAySkGoL3kHWC8kFfTaKapxT25L7FW9p4raeBAEAQF3dEgZaLO9xAa2aJzidAa2RpJPuC0XUXKhOMdri15GUcs1mTyMuruGi3RDkLupfNKeEYnTecKcl3Fm61J7WXl25VWW1vMUFrbI7CXYWkk4RQE597OFhdW2IUKelXUlHZrPYSpt5RyK5RXOy3WeWzyaHjM7fY8Z2vHIafwo1heTs68a0erzXWj2pBTi0c7XhYpLPLJBK3C+Nxa4cY3xrBFCDqIX1ihXhXpqpDY0VTi4vJlutxiEAQBAS/sSZNbTGbdK37yUUiB0tir43K4ge4DWVwXCbEuNqK2p7Ft7Xu+hYW1LL/AJM3y33lHZY3SzSiNgoC4kgCpoK04yuctIXFSfF2+ek+pEibilnIxJy8u86bfHzu6lYywzFZrKUJNbjXxlJbGiNtli+bPbH2Q2aZkgY2QOw1zFzmUrXkPMuo4NWVe1hUVaLjm1ln3EW6nGTWizQ105FCAIAgCAlfY0ylsdlsQitFpjjftsjsLq1oSKHMFw3CDDLu4u9OlTbWS1onW9WEYZNm3d/tg8/j53dSq/Z2L/tmbuMo70bNdlpxujcHktdQg1NCC2oKww2vX5bCE5Pa01n2MVYx0G0jPruyCEAQBAEAQBAY6+vFb63+Fc3wl9xDv/DJFt0mc7bLHlKX2cX9FdcGv0+PezTc+8NPV+RwgCAIAgCAIAgN22H/ACgf+PJ/eNc5wp+A/lH8km16ZPUFnxxGmkEkcwzLlrSwVzh8nHpRba9CVOehUIp2XcmtsYLfE3wowGzAb8dcz+VpOfiJ1Kx4MYloT5LU2Po9+76mu5pZrTREq7sgBAEBsOQuTpvG1NjcPumUfMfRBzM5XHNyYjvKpxnEVZWzkuk9S79/0N1Gnpy7Do66rIDnoA1ooBvZhmA4guKwaydeo69TYs/qybWnorRRomyz5Nn9pF9dqy4Ofqa/l9mLn3ZBa+klYEAQBAEAQBAEBR+g8i9W0HUGTH4dk9lH9IL5bafqn8pfktJ+6+hta7wghAEAQBAEAQGOvrxW+t/hXN8JfcQ7/wAMkW21nO2yx5Sl9nF/RXXBr9Pj3s03PvDT1fkcIAgCAIAgCAIDdth/ygf+PJ/eNc5wp+A/kvySbXp/Q6FufxD63+BVvB34Z97Nlx0iyvexjPVoLHggg6M4oQeIhVWNWbtqyr09Sbz7mbqM9JaLOb8tcnjd1pdEK7U7w4jrYT4p4wc3Md9drhGIK9t1P/stUu//ACQa1PQll1GBVqairGFxDWgkkgADSSTQAcdV5KSis3sR7t2HQmQWTPcNnZDmMshxyn0yNFf2gZufWvmWIXU8UvVGGzYu7eWVOCpQzZIEMQY0NG8uvoW8behxcdiREcnJ5si3ZZ8mz+vF9dq5Xg5+pr+X2ZKuPdkGL6SVoQBAEAQBAEAQFH6DyL1bQdQZL/h2T2Uf0gvl1n+qfyl+S0n7r6G1ruyCEAQBAEAQBAY6+vFb63+Fc3wl9xDv/DJFttZztsseUpfZxf0V1wa/T497NNz7w09X5HCAIAgCAIAgCA3bYf8AKB/48n941znCn4D+S/JJten9DoW5/EPrf4FW8Hfhn3s2XHSLqeIPaWnf/wDKq3uraNxSdOXWaoy0XmR3sg5Md32d8QAE0ZxxH0gM7DxOFRxEg7y5DDLyeF3jjU2bH+GTKkFVhmjn9zSCQQQQSCDmIINCCNdV9Mi01mis2bSQ9iTJrbZDbpR4ERLYgf1S08J/I0ZuU+iuU4T4nxVPk0Hrlt7Fu+pLtaWb0mTrdVmoMZ0nRyKJgNhxUOPmtctnYv8AJlXqZvJGQK6CXRZHIp2WPJs/rw/XauN4Ofqa/l9mTLj3ZBi+klaEAQBAEAQBAEBR+g8i9W0HUGS/4dk9lH9IL5dZ/qn8pfktJ+6+hta7sghAEAQBAEAQGOvrxW+t/hXN8JfcQ7/wyRbbWc9bK0DzeMhDHEbXFnDSR4nEFb8G6kFYRTaWt9aNNynxhqHc0nByfC7qV9xtP9y8UaMmO5pODk+F3UnG0/3LxQyY7mk4OT4XdScbT/cvFDJjuaTg5Phd1JxtP9y8UMmO5pODk+F3UnG0/wBy8UMmO5pODk+F3UnG0/3LxQyY7mk4OT4XdScbT/cvFDJjuaTg5Phd1JxtP9y8UMmbrsRQubbyXMcBtEmcggePHrXO8KKkHY5Jp/8AJda7STap6Z0Bc/iH1v8AAoHB34Z97M7jpGQXQGgx162aoxjSNPIubx6w4yHHwWtbe1f4JFCpk9FkMZe5CyT2yGWzN8G0vwykDNG8Al0p4i1pPrD0lswXHYUrSUKz1wWrtW7/AHqFahnNNdZKGT90MiZFZ4m0jiaB7hr4yc596o7KjPErt1KmzPN+hum1ThkjZwF3aSSyRBBXk+iwiK9lVhdd04aCTjizAVP4zd4LjODsksTTf9X2ZNuPdkH9zScHJ8LupfRuNp/uXiityY7mk4OT4XdScbT/AHLxQyY7mk4OT4XdScbT/cvFDJjuaTg5Phd1JxtP9y8UMmO5pODk+F3UnG0/3LxQyY7mk4OT4XdScbT/AHLxQyY7mk4OT4XdScbT/cvFDJjuaTg5Phd1JxtP9y8UMmUfZpKH7uTR+13UvVVp59JeKGTOm8mB4Fk9lH9IL5jZ/qn8pfks5+6+hsNvvCKzgGWRrcRo0HS40rRrRncabwXeLWQStht0c7S6KRrwDQ00tcNLXDS08Rzo9QLlAEAQBAEBZ3jZ3SABtMxrn5FT4xY1bunGNPLU89fcbaM1B5ssdzZNbec9S5/m/eb4+L9CTyiI3Nk1t5z1JzfvN68X6HnKIjc2TW3nPUnN+83rxfoOURG5smtvOepOb95vXi/QcoiNzZNbec9Sc37zevF+g5REbmya2856k5v3m9eL9ByiI3Nk1t5z1JzfvN68X6DlERubJrbznqTm/eb14v0HKIjc2TW3nPUnN+83rxfoOURBu2TW3nPUnN683x8X6DlEC/u+AxtIdTTXMujwmzqWlFwqZZ556iPVmpvNF2rU1FCF40msmDA2yzYHUGg6OpfPsSsJW9xoRWqWz0J9KopRzMvYrPtbQN/SeVdlhtkrWgo9b1vvIlSelLMuFYGsoVjJZpoGG3Mk9Hn/APxcVLg/duTacfEmq4hkNzZNbec9S85v3m9eL9ByiA3Nk1t5z1JzfvN68X6DlERubJrbznqTm/eb14v0HKIjc2TW3nPUnN+83rxfoOURG5smtvOepOb95vXi/QcoiNzZNbec9Sc37zevF+g5REbmya2856k5v3m9eL9ByiI3Nk1t5z1JzfvN68X6DlERubJrbznqTm/eb14v0HKInrZbA9r2uOGgOvi5FLsMFuaFxGpNrJMxnWjKOSNcyzs57oxyENjkjs8ccrhWOIstu2Wlr3VGEPj2rMSA7aqaaA9hHLIhn3kFE4vdIA4tELY5Ja/dzSieV42n90bWuo07zXtbUlhp5II3VYnoQBAEAQBAEAQBAEAQBAEAQBAEAQBAEB8PjBIJGg1C1Towm1KSza1rsPU2th9raeBAEAQBAEAQBAEAQBAEAQBAEAQBAEAQBAEAQBAEAQBAEAQBAEAQBAEAQBAEAQBAEAQBAEAQBAEAQBAEAQBAEAQBA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5821801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17770" y="3244952"/>
            <a:ext cx="8229601" cy="762000"/>
          </a:xfrm>
        </p:spPr>
        <p:txBody>
          <a:bodyPr>
            <a:noAutofit/>
          </a:bodyPr>
          <a:lstStyle/>
          <a:p>
            <a:pPr algn="l"/>
            <a:r>
              <a:rPr lang="en-US" sz="2400" b="1" kern="0" dirty="0" smtClean="0">
                <a:solidFill>
                  <a:srgbClr val="3A5E8C"/>
                </a:solidFill>
                <a:latin typeface="Garamond"/>
              </a:rPr>
              <a:t>  Computational Hurdles in Inverse Modeling</a:t>
            </a:r>
            <a:endParaRPr lang="en-US" sz="2400" b="1" dirty="0"/>
          </a:p>
        </p:txBody>
      </p:sp>
      <p:cxnSp>
        <p:nvCxnSpPr>
          <p:cNvPr id="7" name="Straight Connector 20"/>
          <p:cNvCxnSpPr>
            <a:cxnSpLocks noChangeShapeType="1"/>
          </p:cNvCxnSpPr>
          <p:nvPr/>
        </p:nvCxnSpPr>
        <p:spPr bwMode="auto">
          <a:xfrm>
            <a:off x="533400" y="3810000"/>
            <a:ext cx="801397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p:sp>
        <p:nvSpPr>
          <p:cNvPr id="2" name="Rectangle 1"/>
          <p:cNvSpPr/>
          <p:nvPr/>
        </p:nvSpPr>
        <p:spPr>
          <a:xfrm>
            <a:off x="533400" y="4024697"/>
            <a:ext cx="4572000" cy="1323439"/>
          </a:xfrm>
          <a:prstGeom prst="rect">
            <a:avLst/>
          </a:prstGeom>
        </p:spPr>
        <p:txBody>
          <a:bodyPr>
            <a:spAutoFit/>
          </a:bodyPr>
          <a:lstStyle/>
          <a:p>
            <a:pPr marL="285750" indent="-285750">
              <a:buFont typeface="Courier New" panose="02070309020205020404" pitchFamily="49" charset="0"/>
              <a:buChar char="o"/>
            </a:pPr>
            <a:r>
              <a:rPr lang="en-US" sz="2000" i="1" dirty="0" smtClean="0">
                <a:solidFill>
                  <a:schemeClr val="tx2"/>
                </a:solidFill>
                <a:latin typeface="Garamond" panose="02020404030301010803" pitchFamily="18" charset="0"/>
              </a:rPr>
              <a:t>Matrix Multiplication </a:t>
            </a:r>
          </a:p>
          <a:p>
            <a:pPr marL="285750" indent="-285750">
              <a:buFont typeface="Courier New" panose="02070309020205020404" pitchFamily="49" charset="0"/>
              <a:buChar char="o"/>
            </a:pPr>
            <a:r>
              <a:rPr lang="en-US" sz="2000" i="1" dirty="0" smtClean="0">
                <a:solidFill>
                  <a:schemeClr val="tx2"/>
                </a:solidFill>
                <a:latin typeface="Garamond" panose="02020404030301010803" pitchFamily="18" charset="0"/>
              </a:rPr>
              <a:t>Computation of Uncertainties </a:t>
            </a:r>
          </a:p>
          <a:p>
            <a:pPr marL="285750" indent="-285750">
              <a:buFont typeface="Courier New" panose="02070309020205020404" pitchFamily="49" charset="0"/>
              <a:buChar char="o"/>
            </a:pPr>
            <a:r>
              <a:rPr lang="en-US" sz="2000" i="1" dirty="0" smtClean="0">
                <a:solidFill>
                  <a:schemeClr val="tx2"/>
                </a:solidFill>
                <a:latin typeface="Garamond" panose="02020404030301010803" pitchFamily="18" charset="0"/>
              </a:rPr>
              <a:t>Solution of Linear Systems of Equations</a:t>
            </a:r>
          </a:p>
          <a:p>
            <a:pPr marL="285750" indent="-285750">
              <a:buFont typeface="Courier New" panose="02070309020205020404" pitchFamily="49" charset="0"/>
              <a:buChar char="o"/>
            </a:pPr>
            <a:r>
              <a:rPr lang="en-US" sz="2000" i="1" dirty="0" smtClean="0">
                <a:solidFill>
                  <a:schemeClr val="tx2"/>
                </a:solidFill>
                <a:latin typeface="Garamond" panose="02020404030301010803" pitchFamily="18" charset="0"/>
              </a:rPr>
              <a:t>Optimization of covariance parameters</a:t>
            </a:r>
            <a:endParaRPr lang="en-US" sz="2000" i="1" dirty="0">
              <a:solidFill>
                <a:schemeClr val="tx2"/>
              </a:solidFill>
              <a:latin typeface="Garamond" panose="02020404030301010803" pitchFamily="18" charset="0"/>
            </a:endParaRPr>
          </a:p>
        </p:txBody>
      </p:sp>
    </p:spTree>
    <p:extLst>
      <p:ext uri="{BB962C8B-B14F-4D97-AF65-F5344CB8AC3E}">
        <p14:creationId xmlns:p14="http://schemas.microsoft.com/office/powerpoint/2010/main" val="3839464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152400"/>
            <a:ext cx="8229600" cy="1143000"/>
          </a:xfrm>
        </p:spPr>
        <p:txBody>
          <a:bodyPr>
            <a:noAutofit/>
          </a:bodyPr>
          <a:lstStyle/>
          <a:p>
            <a:pPr algn="l"/>
            <a:r>
              <a:rPr lang="en-US" sz="2400" b="1" kern="0" dirty="0" smtClean="0">
                <a:solidFill>
                  <a:srgbClr val="3A5E8C"/>
                </a:solidFill>
                <a:latin typeface="Garamond"/>
              </a:rPr>
              <a:t>The  Matrix Multiplication Problem</a:t>
            </a:r>
            <a:br>
              <a:rPr lang="en-US" sz="2400" b="1" kern="0" dirty="0" smtClean="0">
                <a:solidFill>
                  <a:srgbClr val="3A5E8C"/>
                </a:solidFill>
                <a:latin typeface="Garamond"/>
              </a:rPr>
            </a:b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mc:AlternateContent xmlns:mc="http://schemas.openxmlformats.org/markup-compatibility/2006" xmlns:a14="http://schemas.microsoft.com/office/drawing/2010/main">
        <mc:Choice Requires="a14">
          <p:sp>
            <p:nvSpPr>
              <p:cNvPr id="9" name="Content Placeholder 2"/>
              <p:cNvSpPr>
                <a:spLocks noGrp="1"/>
              </p:cNvSpPr>
              <p:nvPr/>
            </p:nvSpPr>
            <p:spPr bwMode="auto">
              <a:xfrm>
                <a:off x="317770" y="1927409"/>
                <a:ext cx="8229600" cy="4911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A5E8C"/>
                  </a:buClr>
                  <a:buSzPct val="75000"/>
                  <a:buFont typeface="Wingdings" pitchFamily="2" charset="2"/>
                  <a:buChar char="p"/>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688EC0"/>
                  </a:buClr>
                  <a:buSzPct val="75000"/>
                  <a:buFont typeface="Wingdings" pitchFamily="2" charset="2"/>
                  <a:buChar char="n"/>
                  <a:defRPr sz="2000">
                    <a:solidFill>
                      <a:schemeClr val="tx1"/>
                    </a:solidFill>
                    <a:latin typeface="+mn-lt"/>
                  </a:defRPr>
                </a:lvl2pPr>
                <a:lvl3pPr marL="1143000" indent="-228600" algn="l" rtl="0" eaLnBrk="0" fontAlgn="base" hangingPunct="0">
                  <a:spcBef>
                    <a:spcPct val="20000"/>
                  </a:spcBef>
                  <a:spcAft>
                    <a:spcPct val="0"/>
                  </a:spcAft>
                  <a:buClr>
                    <a:srgbClr val="C4D3E6"/>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rgbClr val="3A5E8C"/>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688EC0"/>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rgbClr val="688EC0"/>
                  </a:buClr>
                  <a:buSzPct val="80000"/>
                  <a:buFont typeface="Wingdings" pitchFamily="2" charset="2"/>
                  <a:buChar char="§"/>
                  <a:defRPr>
                    <a:solidFill>
                      <a:schemeClr val="tx1"/>
                    </a:solidFill>
                    <a:latin typeface="+mn-lt"/>
                  </a:defRPr>
                </a:lvl9pPr>
              </a:lstStyle>
              <a:p>
                <a:pPr>
                  <a:buFont typeface="Courier New" panose="02070309020205020404" pitchFamily="49" charset="0"/>
                  <a:buChar char="o"/>
                </a:pPr>
                <a14:m>
                  <m:oMath xmlns:m="http://schemas.openxmlformats.org/officeDocument/2006/math">
                    <m:limLow>
                      <m:limLowPr>
                        <m:ctrlPr>
                          <a:rPr lang="en-US" sz="2400" b="1" i="1" smtClean="0">
                            <a:solidFill>
                              <a:schemeClr val="tx2"/>
                            </a:solidFill>
                            <a:latin typeface="Cambria Math" panose="02040503050406030204" pitchFamily="18" charset="0"/>
                          </a:rPr>
                        </m:ctrlPr>
                      </m:limLowPr>
                      <m:e>
                        <m:groupChr>
                          <m:groupChrPr>
                            <m:chr m:val="⏟"/>
                            <m:ctrlPr>
                              <a:rPr lang="en-US" sz="2400" b="1" i="1">
                                <a:solidFill>
                                  <a:schemeClr val="tx2"/>
                                </a:solidFill>
                                <a:latin typeface="Cambria Math" panose="02040503050406030204" pitchFamily="18" charset="0"/>
                              </a:rPr>
                            </m:ctrlPr>
                          </m:groupChrPr>
                          <m:e>
                            <m:r>
                              <a:rPr lang="en-US" sz="2400" b="1" i="1">
                                <a:solidFill>
                                  <a:schemeClr val="tx2"/>
                                </a:solidFill>
                                <a:latin typeface="Cambria Math"/>
                              </a:rPr>
                              <m:t>𝚺</m:t>
                            </m:r>
                          </m:e>
                        </m:groupChr>
                      </m:e>
                      <m:lim>
                        <m:r>
                          <m:rPr>
                            <m:sty m:val="p"/>
                          </m:rPr>
                          <a:rPr lang="en-US" sz="2400" b="0" i="0">
                            <a:solidFill>
                              <a:schemeClr val="tx2"/>
                            </a:solidFill>
                            <a:latin typeface="Cambria Math"/>
                          </a:rPr>
                          <m:t>PSD</m:t>
                        </m:r>
                      </m:lim>
                    </m:limLow>
                    <m:r>
                      <a:rPr lang="en-US" sz="2400" b="1">
                        <a:solidFill>
                          <a:schemeClr val="tx2"/>
                        </a:solidFill>
                        <a:latin typeface="Cambria Math"/>
                      </a:rPr>
                      <m:t>=</m:t>
                    </m:r>
                    <m:limLow>
                      <m:limLowPr>
                        <m:ctrlPr>
                          <a:rPr lang="en-US" sz="2400" b="1" i="1">
                            <a:solidFill>
                              <a:schemeClr val="tx2"/>
                            </a:solidFill>
                            <a:latin typeface="Cambria Math" panose="02040503050406030204" pitchFamily="18" charset="0"/>
                          </a:rPr>
                        </m:ctrlPr>
                      </m:limLowPr>
                      <m:e>
                        <m:groupChr>
                          <m:groupChrPr>
                            <m:chr m:val="⏟"/>
                            <m:ctrlPr>
                              <a:rPr lang="en-US" sz="2400" b="1" i="1">
                                <a:solidFill>
                                  <a:schemeClr val="tx2"/>
                                </a:solidFill>
                                <a:latin typeface="Cambria Math" panose="02040503050406030204" pitchFamily="18" charset="0"/>
                              </a:rPr>
                            </m:ctrlPr>
                          </m:groupChrPr>
                          <m:e>
                            <m:sSub>
                              <m:sSubPr>
                                <m:ctrlPr>
                                  <a:rPr lang="en-US" sz="2400" b="1" i="1">
                                    <a:solidFill>
                                      <a:schemeClr val="tx2"/>
                                    </a:solidFill>
                                    <a:latin typeface="Cambria Math" panose="02040503050406030204" pitchFamily="18" charset="0"/>
                                  </a:rPr>
                                </m:ctrlPr>
                              </m:sSubPr>
                              <m:e>
                                <m:r>
                                  <a:rPr lang="en-US" sz="2400" b="1" i="1">
                                    <a:solidFill>
                                      <a:schemeClr val="tx2"/>
                                    </a:solidFill>
                                    <a:latin typeface="Cambria Math"/>
                                  </a:rPr>
                                  <m:t>𝐇</m:t>
                                </m:r>
                              </m:e>
                              <m:sub>
                                <m:r>
                                  <a:rPr lang="en-US" sz="2400" b="1" i="1">
                                    <a:solidFill>
                                      <a:schemeClr val="tx2"/>
                                    </a:solidFill>
                                    <a:latin typeface="Cambria Math"/>
                                  </a:rPr>
                                  <m:t>(</m:t>
                                </m:r>
                                <m:r>
                                  <a:rPr lang="en-US" sz="2400" i="1">
                                    <a:solidFill>
                                      <a:schemeClr val="tx2"/>
                                    </a:solidFill>
                                    <a:latin typeface="Cambria Math"/>
                                  </a:rPr>
                                  <m:t>𝑛</m:t>
                                </m:r>
                                <m:r>
                                  <a:rPr lang="en-US" sz="2400" b="0" i="0" smtClean="0">
                                    <a:solidFill>
                                      <a:schemeClr val="tx2"/>
                                    </a:solidFill>
                                    <a:latin typeface="Cambria Math" panose="02040503050406030204" pitchFamily="18" charset="0"/>
                                  </a:rPr>
                                  <m:t>,   </m:t>
                                </m:r>
                                <m:r>
                                  <a:rPr lang="en-US" sz="2400" i="1">
                                    <a:solidFill>
                                      <a:schemeClr val="tx2"/>
                                    </a:solidFill>
                                    <a:latin typeface="Cambria Math"/>
                                  </a:rPr>
                                  <m:t>𝑚</m:t>
                                </m:r>
                                <m:r>
                                  <a:rPr lang="en-US" sz="2400" i="1">
                                    <a:solidFill>
                                      <a:schemeClr val="tx2"/>
                                    </a:solidFill>
                                    <a:latin typeface="Cambria Math"/>
                                  </a:rPr>
                                  <m:t>)</m:t>
                                </m:r>
                              </m:sub>
                            </m:sSub>
                            <m:limLow>
                              <m:limLowPr>
                                <m:ctrlPr>
                                  <a:rPr lang="en-US" sz="2400" b="1" i="1">
                                    <a:solidFill>
                                      <a:schemeClr val="tx2"/>
                                    </a:solidFill>
                                    <a:latin typeface="Cambria Math" panose="02040503050406030204" pitchFamily="18" charset="0"/>
                                  </a:rPr>
                                </m:ctrlPr>
                              </m:limLowPr>
                              <m:e>
                                <m:groupChr>
                                  <m:groupChrPr>
                                    <m:chr m:val="⏟"/>
                                    <m:ctrlPr>
                                      <a:rPr lang="en-US" sz="2400" b="1" i="1">
                                        <a:solidFill>
                                          <a:schemeClr val="tx2"/>
                                        </a:solidFill>
                                        <a:latin typeface="Cambria Math" panose="02040503050406030204" pitchFamily="18" charset="0"/>
                                      </a:rPr>
                                    </m:ctrlPr>
                                  </m:groupChrPr>
                                  <m:e>
                                    <m:sSub>
                                      <m:sSubPr>
                                        <m:ctrlPr>
                                          <a:rPr lang="en-US" sz="2400" b="1" i="1">
                                            <a:solidFill>
                                              <a:schemeClr val="tx2"/>
                                            </a:solidFill>
                                            <a:latin typeface="Cambria Math" panose="02040503050406030204" pitchFamily="18" charset="0"/>
                                          </a:rPr>
                                        </m:ctrlPr>
                                      </m:sSubPr>
                                      <m:e>
                                        <m:r>
                                          <a:rPr lang="en-US" sz="2400" b="1" i="1">
                                            <a:solidFill>
                                              <a:schemeClr val="tx2"/>
                                            </a:solidFill>
                                            <a:latin typeface="Cambria Math"/>
                                          </a:rPr>
                                          <m:t>𝐐</m:t>
                                        </m:r>
                                      </m:e>
                                      <m:sub>
                                        <m:r>
                                          <a:rPr lang="en-US" sz="2400" b="1" i="1">
                                            <a:solidFill>
                                              <a:schemeClr val="tx2"/>
                                            </a:solidFill>
                                            <a:latin typeface="Cambria Math"/>
                                          </a:rPr>
                                          <m:t>(</m:t>
                                        </m:r>
                                        <m:r>
                                          <a:rPr lang="en-US" sz="2400" i="1">
                                            <a:solidFill>
                                              <a:schemeClr val="tx2"/>
                                            </a:solidFill>
                                            <a:latin typeface="Cambria Math"/>
                                          </a:rPr>
                                          <m:t>𝑚</m:t>
                                        </m:r>
                                        <m:r>
                                          <a:rPr lang="en-US" sz="2400" b="0" i="0" smtClean="0">
                                            <a:solidFill>
                                              <a:schemeClr val="tx2"/>
                                            </a:solidFill>
                                            <a:latin typeface="Cambria Math" panose="02040503050406030204" pitchFamily="18" charset="0"/>
                                          </a:rPr>
                                          <m:t>,   </m:t>
                                        </m:r>
                                        <m:r>
                                          <a:rPr lang="en-US" sz="2400" i="1">
                                            <a:solidFill>
                                              <a:schemeClr val="tx2"/>
                                            </a:solidFill>
                                            <a:latin typeface="Cambria Math"/>
                                          </a:rPr>
                                          <m:t>𝑚</m:t>
                                        </m:r>
                                        <m:r>
                                          <a:rPr lang="en-US" sz="2400" i="1">
                                            <a:solidFill>
                                              <a:schemeClr val="tx2"/>
                                            </a:solidFill>
                                            <a:latin typeface="Cambria Math"/>
                                          </a:rPr>
                                          <m:t>)</m:t>
                                        </m:r>
                                      </m:sub>
                                    </m:sSub>
                                  </m:e>
                                </m:groupChr>
                              </m:e>
                              <m:lim>
                                <m:r>
                                  <m:rPr>
                                    <m:sty m:val="p"/>
                                  </m:rPr>
                                  <a:rPr lang="en-US" sz="2400" b="0" i="0">
                                    <a:solidFill>
                                      <a:schemeClr val="tx2"/>
                                    </a:solidFill>
                                    <a:latin typeface="Cambria Math"/>
                                  </a:rPr>
                                  <m:t>PSD</m:t>
                                </m:r>
                              </m:lim>
                            </m:limLow>
                            <m:sSubSup>
                              <m:sSubSupPr>
                                <m:ctrlPr>
                                  <a:rPr lang="en-US" sz="2400" b="1" i="1">
                                    <a:solidFill>
                                      <a:schemeClr val="tx2"/>
                                    </a:solidFill>
                                    <a:latin typeface="Cambria Math" panose="02040503050406030204" pitchFamily="18" charset="0"/>
                                  </a:rPr>
                                </m:ctrlPr>
                              </m:sSubSupPr>
                              <m:e>
                                <m:r>
                                  <a:rPr lang="en-US" sz="2400" b="1" i="1">
                                    <a:solidFill>
                                      <a:schemeClr val="tx2"/>
                                    </a:solidFill>
                                    <a:latin typeface="Cambria Math"/>
                                  </a:rPr>
                                  <m:t>𝐇</m:t>
                                </m:r>
                              </m:e>
                              <m:sub>
                                <m:r>
                                  <a:rPr lang="en-US" sz="2400" b="1" i="1">
                                    <a:solidFill>
                                      <a:schemeClr val="tx2"/>
                                    </a:solidFill>
                                    <a:latin typeface="Cambria Math"/>
                                  </a:rPr>
                                  <m:t>(</m:t>
                                </m:r>
                                <m:r>
                                  <a:rPr lang="en-US" sz="2400" i="1">
                                    <a:solidFill>
                                      <a:schemeClr val="tx2"/>
                                    </a:solidFill>
                                    <a:latin typeface="Cambria Math"/>
                                  </a:rPr>
                                  <m:t>𝑚</m:t>
                                </m:r>
                                <m:r>
                                  <a:rPr lang="en-US" sz="2400" b="0" i="0" smtClean="0">
                                    <a:solidFill>
                                      <a:schemeClr val="tx2"/>
                                    </a:solidFill>
                                    <a:latin typeface="Cambria Math" panose="02040503050406030204" pitchFamily="18" charset="0"/>
                                  </a:rPr>
                                  <m:t>,   </m:t>
                                </m:r>
                                <m:r>
                                  <a:rPr lang="en-US" sz="2400" i="1">
                                    <a:solidFill>
                                      <a:schemeClr val="tx2"/>
                                    </a:solidFill>
                                    <a:latin typeface="Cambria Math"/>
                                  </a:rPr>
                                  <m:t>𝑛</m:t>
                                </m:r>
                                <m:r>
                                  <a:rPr lang="en-US" sz="2400" i="1">
                                    <a:solidFill>
                                      <a:schemeClr val="tx2"/>
                                    </a:solidFill>
                                    <a:latin typeface="Cambria Math"/>
                                  </a:rPr>
                                  <m:t>)</m:t>
                                </m:r>
                              </m:sub>
                              <m:sup>
                                <m:r>
                                  <a:rPr lang="en-US" sz="2400" i="1">
                                    <a:solidFill>
                                      <a:schemeClr val="tx2"/>
                                    </a:solidFill>
                                    <a:latin typeface="Cambria Math"/>
                                  </a:rPr>
                                  <m:t>𝑇</m:t>
                                </m:r>
                              </m:sup>
                            </m:sSubSup>
                          </m:e>
                        </m:groupChr>
                      </m:e>
                      <m:lim>
                        <m:r>
                          <m:rPr>
                            <m:sty m:val="p"/>
                          </m:rPr>
                          <a:rPr lang="en-US" sz="2400" b="0" i="0">
                            <a:solidFill>
                              <a:schemeClr val="tx2"/>
                            </a:solidFill>
                            <a:latin typeface="Cambria Math"/>
                          </a:rPr>
                          <m:t>PSD</m:t>
                        </m:r>
                      </m:lim>
                    </m:limLow>
                  </m:oMath>
                </a14:m>
                <a:endParaRPr lang="en-US" sz="2400" dirty="0">
                  <a:solidFill>
                    <a:schemeClr val="tx2"/>
                  </a:solidFill>
                </a:endParaRPr>
              </a:p>
              <a:p>
                <a:pPr>
                  <a:buFont typeface="Courier New" panose="02070309020205020404" pitchFamily="49" charset="0"/>
                  <a:buChar char="o"/>
                </a:pPr>
                <a:r>
                  <a:rPr lang="en-US" sz="2400" kern="0" dirty="0" smtClean="0">
                    <a:solidFill>
                      <a:schemeClr val="tx2"/>
                    </a:solidFill>
                    <a:latin typeface="Garamond"/>
                  </a:rPr>
                  <a:t>Properties</a:t>
                </a:r>
                <a:r>
                  <a:rPr lang="en-US" sz="2400" dirty="0" smtClean="0">
                    <a:solidFill>
                      <a:schemeClr val="tx2"/>
                    </a:solidFill>
                    <a:latin typeface="Garamond" panose="02020404030301010803" pitchFamily="18" charset="0"/>
                  </a:rPr>
                  <a:t>: </a:t>
                </a:r>
              </a:p>
              <a:p>
                <a:pPr marL="1198563" lvl="4" indent="-342900">
                  <a:buClrTx/>
                  <a:buFont typeface="Courier New" panose="02070309020205020404" pitchFamily="49" charset="0"/>
                  <a:buChar char="o"/>
                </a:pPr>
                <a14:m>
                  <m:oMath xmlns:m="http://schemas.openxmlformats.org/officeDocument/2006/math">
                    <m:r>
                      <a:rPr lang="en-US" sz="2400" b="1" i="1">
                        <a:solidFill>
                          <a:schemeClr val="tx2"/>
                        </a:solidFill>
                        <a:latin typeface="Cambria Math"/>
                        <a:ea typeface="Cambria Math"/>
                      </a:rPr>
                      <m:t>𝚺</m:t>
                    </m:r>
                  </m:oMath>
                </a14:m>
                <a:r>
                  <a:rPr lang="en-US" sz="2400" b="1" dirty="0" smtClean="0">
                    <a:solidFill>
                      <a:schemeClr val="tx2"/>
                    </a:solidFill>
                    <a:latin typeface="+mj-lt"/>
                  </a:rPr>
                  <a:t> </a:t>
                </a:r>
                <a:r>
                  <a:rPr lang="en-US" sz="2400" kern="0" dirty="0" smtClean="0">
                    <a:solidFill>
                      <a:schemeClr val="tx2"/>
                    </a:solidFill>
                    <a:latin typeface="Garamond"/>
                  </a:rPr>
                  <a:t>is a symmetric matrix</a:t>
                </a:r>
                <a:endParaRPr lang="en-US" sz="2400" dirty="0" smtClean="0">
                  <a:solidFill>
                    <a:schemeClr val="tx2"/>
                  </a:solidFill>
                  <a:latin typeface="Garamond" panose="02020404030301010803" pitchFamily="18" charset="0"/>
                </a:endParaRPr>
              </a:p>
              <a:p>
                <a:pPr marL="1195387" lvl="8" indent="-342900">
                  <a:buClrTx/>
                  <a:buSzPct val="75000"/>
                  <a:buFont typeface="Courier New" panose="02070309020205020404" pitchFamily="49" charset="0"/>
                  <a:buChar char="o"/>
                </a:pPr>
                <a14:m>
                  <m:oMath xmlns:m="http://schemas.openxmlformats.org/officeDocument/2006/math">
                    <m:sSup>
                      <m:sSupPr>
                        <m:ctrlPr>
                          <a:rPr lang="en-US" sz="2400" i="1">
                            <a:solidFill>
                              <a:schemeClr val="tx2"/>
                            </a:solidFill>
                            <a:latin typeface="Cambria Math" panose="02040503050406030204" pitchFamily="18" charset="0"/>
                          </a:rPr>
                        </m:ctrlPr>
                      </m:sSupPr>
                      <m:e>
                        <m:r>
                          <a:rPr lang="en-US" sz="2400" b="1" i="1">
                            <a:solidFill>
                              <a:schemeClr val="tx2"/>
                            </a:solidFill>
                            <a:latin typeface="Cambria Math"/>
                          </a:rPr>
                          <m:t>𝐇𝐐𝐇</m:t>
                        </m:r>
                      </m:e>
                      <m:sup>
                        <m:r>
                          <a:rPr lang="en-US" sz="2400" i="1">
                            <a:solidFill>
                              <a:schemeClr val="tx2"/>
                            </a:solidFill>
                            <a:latin typeface="Cambria Math"/>
                          </a:rPr>
                          <m:t>𝑇</m:t>
                        </m:r>
                      </m:sup>
                    </m:sSup>
                  </m:oMath>
                </a14:m>
                <a:r>
                  <a:rPr lang="en-US" sz="2400" dirty="0" smtClean="0">
                    <a:solidFill>
                      <a:schemeClr val="tx2"/>
                    </a:solidFill>
                    <a:latin typeface="Garamond" panose="02020404030301010803" pitchFamily="18" charset="0"/>
                  </a:rPr>
                  <a:t>is a symmetric matrix (</a:t>
                </a:r>
                <a14:m>
                  <m:oMath xmlns:m="http://schemas.openxmlformats.org/officeDocument/2006/math">
                    <m:r>
                      <a:rPr lang="en-US" sz="2400" b="1" i="1" smtClean="0">
                        <a:solidFill>
                          <a:schemeClr val="tx2"/>
                        </a:solidFill>
                        <a:latin typeface="Cambria Math"/>
                      </a:rPr>
                      <m:t>𝐐</m:t>
                    </m:r>
                  </m:oMath>
                </a14:m>
                <a:r>
                  <a:rPr lang="en-US" sz="2400" b="1" dirty="0" smtClean="0">
                    <a:solidFill>
                      <a:schemeClr val="tx2"/>
                    </a:solidFill>
                    <a:latin typeface="Garamond" panose="02020404030301010803" pitchFamily="18" charset="0"/>
                  </a:rPr>
                  <a:t> </a:t>
                </a:r>
                <a:r>
                  <a:rPr lang="en-US" sz="2400" dirty="0" smtClean="0">
                    <a:solidFill>
                      <a:schemeClr val="tx2"/>
                    </a:solidFill>
                    <a:latin typeface="Garamond" panose="02020404030301010803" pitchFamily="18" charset="0"/>
                  </a:rPr>
                  <a:t>is symmetric)</a:t>
                </a:r>
              </a:p>
              <a:p>
                <a:pPr>
                  <a:buFont typeface="Courier New" panose="02070309020205020404" pitchFamily="49" charset="0"/>
                  <a:buChar char="o"/>
                </a:pPr>
                <a:r>
                  <a:rPr lang="en-US" sz="2400" dirty="0" smtClean="0">
                    <a:solidFill>
                      <a:schemeClr val="tx2"/>
                    </a:solidFill>
                    <a:latin typeface="Garamond" panose="02020404030301010803" pitchFamily="18" charset="0"/>
                  </a:rPr>
                  <a:t>Cost of Matrix Multiplication</a:t>
                </a:r>
                <a:endParaRPr lang="en-US" sz="2400" dirty="0">
                  <a:solidFill>
                    <a:schemeClr val="tx2"/>
                  </a:solidFill>
                  <a:latin typeface="Garamond" panose="02020404030301010803" pitchFamily="18" charset="0"/>
                </a:endParaRPr>
              </a:p>
              <a:p>
                <a:pPr marL="1149350" lvl="4" indent="-342900">
                  <a:buClrTx/>
                  <a:buFont typeface="Courier New" panose="02070309020205020404" pitchFamily="49" charset="0"/>
                  <a:buChar char="o"/>
                  <a:tabLst>
                    <a:tab pos="1658938" algn="l"/>
                  </a:tabLst>
                </a:pPr>
                <a14:m>
                  <m:oMath xmlns:m="http://schemas.openxmlformats.org/officeDocument/2006/math">
                    <m:limLow>
                      <m:limLowPr>
                        <m:ctrlPr>
                          <a:rPr lang="en-US" sz="2400" b="1" i="1">
                            <a:solidFill>
                              <a:schemeClr val="tx2"/>
                            </a:solidFill>
                            <a:latin typeface="Cambria Math" panose="02040503050406030204" pitchFamily="18" charset="0"/>
                          </a:rPr>
                        </m:ctrlPr>
                      </m:limLowPr>
                      <m:e>
                        <m:groupChr>
                          <m:groupChrPr>
                            <m:chr m:val="⏟"/>
                            <m:ctrlPr>
                              <a:rPr lang="en-US" sz="2400" b="1" i="1">
                                <a:solidFill>
                                  <a:schemeClr val="tx2"/>
                                </a:solidFill>
                                <a:latin typeface="Cambria Math" panose="02040503050406030204" pitchFamily="18" charset="0"/>
                              </a:rPr>
                            </m:ctrlPr>
                          </m:groupChrPr>
                          <m:e>
                            <m:limLow>
                              <m:limLowPr>
                                <m:ctrlPr>
                                  <a:rPr lang="en-US" sz="2400" b="1" i="1">
                                    <a:solidFill>
                                      <a:schemeClr val="tx2"/>
                                    </a:solidFill>
                                    <a:latin typeface="Cambria Math" panose="02040503050406030204" pitchFamily="18" charset="0"/>
                                  </a:rPr>
                                </m:ctrlPr>
                              </m:limLowPr>
                              <m:e>
                                <m:groupChr>
                                  <m:groupChrPr>
                                    <m:chr m:val="⏟"/>
                                    <m:ctrlPr>
                                      <a:rPr lang="en-US" sz="2400" b="1" i="1">
                                        <a:solidFill>
                                          <a:schemeClr val="tx2"/>
                                        </a:solidFill>
                                        <a:latin typeface="Cambria Math" panose="02040503050406030204" pitchFamily="18" charset="0"/>
                                      </a:rPr>
                                    </m:ctrlPr>
                                  </m:groupChrPr>
                                  <m:e>
                                    <m:d>
                                      <m:dPr>
                                        <m:ctrlPr>
                                          <a:rPr lang="en-US" sz="2400" b="1" i="1">
                                            <a:solidFill>
                                              <a:schemeClr val="tx2"/>
                                            </a:solidFill>
                                            <a:latin typeface="Cambria Math" panose="02040503050406030204" pitchFamily="18" charset="0"/>
                                          </a:rPr>
                                        </m:ctrlPr>
                                      </m:dPr>
                                      <m:e>
                                        <m:sSub>
                                          <m:sSubPr>
                                            <m:ctrlPr>
                                              <a:rPr lang="en-US" sz="2400" b="1" i="1">
                                                <a:solidFill>
                                                  <a:schemeClr val="tx2"/>
                                                </a:solidFill>
                                                <a:latin typeface="Cambria Math" panose="02040503050406030204" pitchFamily="18" charset="0"/>
                                              </a:rPr>
                                            </m:ctrlPr>
                                          </m:sSubPr>
                                          <m:e>
                                            <m:r>
                                              <a:rPr lang="en-US" sz="2400" b="1" i="1">
                                                <a:solidFill>
                                                  <a:schemeClr val="tx2"/>
                                                </a:solidFill>
                                                <a:latin typeface="Cambria Math"/>
                                              </a:rPr>
                                              <m:t>𝐇</m:t>
                                            </m:r>
                                          </m:e>
                                          <m:sub>
                                            <m:r>
                                              <a:rPr lang="en-US" sz="2400" b="1" i="1">
                                                <a:solidFill>
                                                  <a:schemeClr val="tx2"/>
                                                </a:solidFill>
                                                <a:latin typeface="Cambria Math"/>
                                              </a:rPr>
                                              <m:t>(</m:t>
                                            </m:r>
                                            <m:r>
                                              <a:rPr lang="en-US" sz="2400" i="1">
                                                <a:solidFill>
                                                  <a:schemeClr val="tx2"/>
                                                </a:solidFill>
                                                <a:latin typeface="Cambria Math"/>
                                              </a:rPr>
                                              <m:t>𝑛</m:t>
                                            </m:r>
                                            <m:r>
                                              <a:rPr lang="en-US" sz="2400" b="0" i="0" smtClean="0">
                                                <a:solidFill>
                                                  <a:schemeClr val="tx2"/>
                                                </a:solidFill>
                                                <a:latin typeface="Cambria Math" panose="02040503050406030204" pitchFamily="18" charset="0"/>
                                              </a:rPr>
                                              <m:t>,   </m:t>
                                            </m:r>
                                            <m:r>
                                              <a:rPr lang="en-US" sz="2400" i="1">
                                                <a:solidFill>
                                                  <a:schemeClr val="tx2"/>
                                                </a:solidFill>
                                                <a:latin typeface="Cambria Math"/>
                                              </a:rPr>
                                              <m:t>𝑚</m:t>
                                            </m:r>
                                            <m:r>
                                              <a:rPr lang="en-US" sz="2400" i="1">
                                                <a:solidFill>
                                                  <a:schemeClr val="tx2"/>
                                                </a:solidFill>
                                                <a:latin typeface="Cambria Math"/>
                                              </a:rPr>
                                              <m:t>)</m:t>
                                            </m:r>
                                          </m:sub>
                                        </m:sSub>
                                        <m:sSub>
                                          <m:sSubPr>
                                            <m:ctrlPr>
                                              <a:rPr lang="en-US" sz="2400" b="1" i="1">
                                                <a:solidFill>
                                                  <a:schemeClr val="tx2"/>
                                                </a:solidFill>
                                                <a:latin typeface="Cambria Math" panose="02040503050406030204" pitchFamily="18" charset="0"/>
                                              </a:rPr>
                                            </m:ctrlPr>
                                          </m:sSubPr>
                                          <m:e>
                                            <m:r>
                                              <a:rPr lang="en-US" sz="2400" b="1" i="1">
                                                <a:solidFill>
                                                  <a:schemeClr val="tx2"/>
                                                </a:solidFill>
                                                <a:latin typeface="Cambria Math"/>
                                              </a:rPr>
                                              <m:t>𝐐</m:t>
                                            </m:r>
                                          </m:e>
                                          <m:sub>
                                            <m:r>
                                              <a:rPr lang="en-US" sz="2400" b="1" i="1">
                                                <a:solidFill>
                                                  <a:schemeClr val="tx2"/>
                                                </a:solidFill>
                                                <a:latin typeface="Cambria Math"/>
                                              </a:rPr>
                                              <m:t>(</m:t>
                                            </m:r>
                                            <m:r>
                                              <a:rPr lang="en-US" sz="2400" i="1">
                                                <a:solidFill>
                                                  <a:schemeClr val="tx2"/>
                                                </a:solidFill>
                                                <a:latin typeface="Cambria Math"/>
                                              </a:rPr>
                                              <m:t>𝑚</m:t>
                                            </m:r>
                                            <m:r>
                                              <a:rPr lang="en-US" sz="2400" b="0" i="0" smtClean="0">
                                                <a:solidFill>
                                                  <a:schemeClr val="tx2"/>
                                                </a:solidFill>
                                                <a:latin typeface="Cambria Math" panose="02040503050406030204" pitchFamily="18" charset="0"/>
                                              </a:rPr>
                                              <m:t>,   </m:t>
                                            </m:r>
                                            <m:r>
                                              <a:rPr lang="en-US" sz="2400" i="1">
                                                <a:solidFill>
                                                  <a:schemeClr val="tx2"/>
                                                </a:solidFill>
                                                <a:latin typeface="Cambria Math"/>
                                              </a:rPr>
                                              <m:t>𝑚</m:t>
                                            </m:r>
                                            <m:r>
                                              <a:rPr lang="en-US" sz="2400" i="1">
                                                <a:solidFill>
                                                  <a:schemeClr val="tx2"/>
                                                </a:solidFill>
                                                <a:latin typeface="Cambria Math"/>
                                              </a:rPr>
                                              <m:t>)</m:t>
                                            </m:r>
                                          </m:sub>
                                        </m:sSub>
                                      </m:e>
                                    </m:d>
                                  </m:e>
                                </m:groupChr>
                              </m:e>
                              <m:lim>
                                <m:r>
                                  <m:rPr>
                                    <m:sty m:val="p"/>
                                  </m:rPr>
                                  <a:rPr lang="en-US" sz="2400" b="0" i="0" smtClean="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b="0" i="1" smtClean="0">
                                            <a:solidFill>
                                              <a:schemeClr val="tx2"/>
                                            </a:solidFill>
                                            <a:latin typeface="Cambria Math" panose="02040503050406030204" pitchFamily="18" charset="0"/>
                                          </a:rPr>
                                          <m:t>3</m:t>
                                        </m:r>
                                      </m:sup>
                                    </m:sSup>
                                  </m:e>
                                </m:d>
                              </m:lim>
                            </m:limLow>
                            <m:sSubSup>
                              <m:sSubSupPr>
                                <m:ctrlPr>
                                  <a:rPr lang="en-US" sz="2400" b="1" i="1">
                                    <a:solidFill>
                                      <a:schemeClr val="tx2"/>
                                    </a:solidFill>
                                    <a:latin typeface="Cambria Math" panose="02040503050406030204" pitchFamily="18" charset="0"/>
                                  </a:rPr>
                                </m:ctrlPr>
                              </m:sSubSupPr>
                              <m:e>
                                <m:r>
                                  <a:rPr lang="en-US" sz="2400" b="1" i="1">
                                    <a:solidFill>
                                      <a:schemeClr val="tx2"/>
                                    </a:solidFill>
                                    <a:latin typeface="Cambria Math"/>
                                  </a:rPr>
                                  <m:t>𝐇</m:t>
                                </m:r>
                              </m:e>
                              <m:sub>
                                <m:r>
                                  <a:rPr lang="en-US" sz="2400" b="1" i="1">
                                    <a:solidFill>
                                      <a:schemeClr val="tx2"/>
                                    </a:solidFill>
                                    <a:latin typeface="Cambria Math"/>
                                  </a:rPr>
                                  <m:t>(</m:t>
                                </m:r>
                                <m:r>
                                  <a:rPr lang="en-US" sz="2400" i="1">
                                    <a:solidFill>
                                      <a:schemeClr val="tx2"/>
                                    </a:solidFill>
                                    <a:latin typeface="Cambria Math"/>
                                  </a:rPr>
                                  <m:t>𝑚</m:t>
                                </m:r>
                                <m:r>
                                  <a:rPr lang="en-US" sz="2400" b="0" i="0" smtClean="0">
                                    <a:solidFill>
                                      <a:schemeClr val="tx2"/>
                                    </a:solidFill>
                                    <a:latin typeface="Cambria Math" panose="02040503050406030204" pitchFamily="18" charset="0"/>
                                  </a:rPr>
                                  <m:t>,   </m:t>
                                </m:r>
                                <m:r>
                                  <a:rPr lang="en-US" sz="2400" i="1">
                                    <a:solidFill>
                                      <a:schemeClr val="tx2"/>
                                    </a:solidFill>
                                    <a:latin typeface="Cambria Math"/>
                                  </a:rPr>
                                  <m:t>𝑛</m:t>
                                </m:r>
                                <m:r>
                                  <a:rPr lang="en-US" sz="2400" i="1">
                                    <a:solidFill>
                                      <a:schemeClr val="tx2"/>
                                    </a:solidFill>
                                    <a:latin typeface="Cambria Math"/>
                                  </a:rPr>
                                  <m:t>)</m:t>
                                </m:r>
                              </m:sub>
                              <m:sup>
                                <m:r>
                                  <a:rPr lang="en-US" sz="2400" i="1">
                                    <a:solidFill>
                                      <a:schemeClr val="tx2"/>
                                    </a:solidFill>
                                    <a:latin typeface="Cambria Math"/>
                                  </a:rPr>
                                  <m:t>𝑇</m:t>
                                </m:r>
                              </m:sup>
                            </m:sSubSup>
                          </m:e>
                        </m:groupChr>
                      </m:e>
                      <m:lim>
                        <m:r>
                          <m:rPr>
                            <m:sty m:val="p"/>
                          </m:rPr>
                          <a:rPr lang="en-US" sz="2400" b="0" i="0" smtClean="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panose="02040503050406030204" pitchFamily="18" charset="0"/>
                                  </a:rPr>
                                  <m:t>3</m:t>
                                </m:r>
                              </m:sup>
                            </m:sSup>
                          </m:e>
                        </m:d>
                        <m:r>
                          <a:rPr lang="en-US" sz="2400" b="0" i="1" smtClean="0">
                            <a:solidFill>
                              <a:schemeClr val="tx2"/>
                            </a:solidFill>
                            <a:latin typeface="Cambria Math" panose="02040503050406030204" pitchFamily="18" charset="0"/>
                          </a:rPr>
                          <m:t>+</m:t>
                        </m:r>
                        <m:r>
                          <m:rPr>
                            <m:sty m:val="p"/>
                          </m:rPr>
                          <a:rPr lang="en-US" sz="2400" b="0" i="0" smtClean="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panose="02040503050406030204" pitchFamily="18" charset="0"/>
                                  </a:rPr>
                                  <m:t>3</m:t>
                                </m:r>
                              </m:sup>
                            </m:sSup>
                          </m:e>
                        </m:d>
                      </m:lim>
                    </m:limLow>
                  </m:oMath>
                </a14:m>
                <a:endParaRPr lang="en-US" sz="2400" b="1" dirty="0" smtClean="0">
                  <a:solidFill>
                    <a:srgbClr val="002060"/>
                  </a:solidFill>
                  <a:latin typeface="+mj-lt"/>
                </a:endParaRPr>
              </a:p>
              <a:p>
                <a:pPr marL="976313" lvl="4" indent="0">
                  <a:buClrTx/>
                  <a:buNone/>
                </a:pPr>
                <a:endParaRPr lang="en-US" sz="2400" b="1" dirty="0">
                  <a:solidFill>
                    <a:srgbClr val="002060"/>
                  </a:solidFill>
                  <a:latin typeface="+mj-lt"/>
                </a:endParaRPr>
              </a:p>
              <a:p>
                <a:pPr marL="0" indent="0">
                  <a:buNone/>
                </a:pPr>
                <a:endParaRPr lang="en-US" dirty="0"/>
              </a:p>
              <a:p>
                <a:pPr marL="0" indent="0">
                  <a:buNone/>
                </a:pPr>
                <a:endParaRPr lang="en-US" dirty="0"/>
              </a:p>
            </p:txBody>
          </p:sp>
        </mc:Choice>
        <mc:Fallback xmlns="">
          <p:sp>
            <p:nvSpPr>
              <p:cNvPr id="9" name="Content Placeholder 2"/>
              <p:cNvSpPr>
                <a:spLocks noGrp="1" noRot="1" noChangeAspect="1" noMove="1" noResize="1" noEditPoints="1" noAdjustHandles="1" noChangeArrowheads="1" noChangeShapeType="1" noTextEdit="1"/>
              </p:cNvSpPr>
              <p:nvPr/>
            </p:nvSpPr>
            <p:spPr bwMode="auto">
              <a:xfrm>
                <a:off x="317770" y="1927409"/>
                <a:ext cx="8229600" cy="4911725"/>
              </a:xfrm>
              <a:prstGeom prst="rect">
                <a:avLst/>
              </a:prstGeom>
              <a:blipFill rotWithShape="0">
                <a:blip r:embed="rId2"/>
                <a:stretch>
                  <a:fillRect l="-51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85565" y="1058463"/>
                <a:ext cx="6359236" cy="61093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tx2"/>
                              </a:solidFill>
                              <a:latin typeface="Cambria Math" panose="02040503050406030204" pitchFamily="18" charset="0"/>
                            </a:rPr>
                          </m:ctrlPr>
                        </m:sSubPr>
                        <m:e>
                          <m:r>
                            <a:rPr lang="en-US" i="1">
                              <a:solidFill>
                                <a:schemeClr val="tx2"/>
                              </a:solidFill>
                              <a:latin typeface="Cambria Math"/>
                              <a:ea typeface="Times New Roman"/>
                              <a:cs typeface="Times New Roman"/>
                            </a:rPr>
                            <m:t>𝐿</m:t>
                          </m:r>
                        </m:e>
                        <m:sub>
                          <m:r>
                            <a:rPr lang="en-US" b="1" i="1">
                              <a:solidFill>
                                <a:schemeClr val="tx2"/>
                              </a:solidFill>
                              <a:latin typeface="Cambria Math"/>
                              <a:ea typeface="Times New Roman"/>
                              <a:cs typeface="Times New Roman"/>
                            </a:rPr>
                            <m:t>𝐬</m:t>
                          </m:r>
                        </m:sub>
                      </m:sSub>
                      <m:r>
                        <a:rPr lang="en-US">
                          <a:solidFill>
                            <a:schemeClr val="tx2"/>
                          </a:solidFill>
                          <a:latin typeface="Cambria Math"/>
                          <a:ea typeface="Times New Roman"/>
                          <a:cs typeface="Times New Roman"/>
                        </a:rPr>
                        <m:t>=</m:t>
                      </m:r>
                      <m:r>
                        <a:rPr lang="en-US" i="1">
                          <a:solidFill>
                            <a:schemeClr val="tx2"/>
                          </a:solidFill>
                          <a:latin typeface="Cambria Math"/>
                          <a:ea typeface="Times New Roman"/>
                          <a:cs typeface="Times New Roman"/>
                        </a:rPr>
                        <m:t> </m:t>
                      </m:r>
                      <m:f>
                        <m:fPr>
                          <m:ctrlPr>
                            <a:rPr lang="en-US" i="1">
                              <a:solidFill>
                                <a:schemeClr val="tx2"/>
                              </a:solidFill>
                              <a:latin typeface="Cambria Math" panose="02040503050406030204" pitchFamily="18" charset="0"/>
                            </a:rPr>
                          </m:ctrlPr>
                        </m:fPr>
                        <m:num>
                          <m:r>
                            <a:rPr lang="en-US">
                              <a:solidFill>
                                <a:schemeClr val="tx2"/>
                              </a:solidFill>
                              <a:latin typeface="Cambria Math"/>
                              <a:ea typeface="Times New Roman"/>
                              <a:cs typeface="Times New Roman"/>
                            </a:rPr>
                            <m:t>1</m:t>
                          </m:r>
                        </m:num>
                        <m:den>
                          <m:r>
                            <a:rPr lang="en-US">
                              <a:solidFill>
                                <a:schemeClr val="tx2"/>
                              </a:solidFill>
                              <a:latin typeface="Cambria Math"/>
                              <a:ea typeface="Times New Roman"/>
                              <a:cs typeface="Times New Roman"/>
                            </a:rPr>
                            <m:t>2</m:t>
                          </m:r>
                        </m:den>
                      </m:f>
                      <m:sSup>
                        <m:sSupPr>
                          <m:ctrlPr>
                            <a:rPr lang="en-US" i="1">
                              <a:solidFill>
                                <a:schemeClr val="tx2"/>
                              </a:solidFill>
                              <a:latin typeface="Cambria Math" panose="02040503050406030204" pitchFamily="18" charset="0"/>
                            </a:rPr>
                          </m:ctrlPr>
                        </m:sSupPr>
                        <m:e>
                          <m:d>
                            <m:dPr>
                              <m:ctrlPr>
                                <a:rPr lang="en-US" i="1">
                                  <a:solidFill>
                                    <a:schemeClr val="tx2"/>
                                  </a:solidFill>
                                  <a:latin typeface="Cambria Math" panose="02040503050406030204" pitchFamily="18" charset="0"/>
                                </a:rPr>
                              </m:ctrlPr>
                            </m:dPr>
                            <m:e>
                              <m:r>
                                <a:rPr lang="en-US" b="1" i="1">
                                  <a:solidFill>
                                    <a:schemeClr val="tx2"/>
                                  </a:solidFill>
                                  <a:latin typeface="Cambria Math"/>
                                </a:rPr>
                                <m:t>𝒛</m:t>
                              </m:r>
                              <m:r>
                                <a:rPr lang="en-US" i="1">
                                  <a:solidFill>
                                    <a:schemeClr val="tx2"/>
                                  </a:solidFill>
                                  <a:latin typeface="Cambria Math"/>
                                  <a:ea typeface="Times New Roman"/>
                                  <a:cs typeface="Times New Roman"/>
                                </a:rPr>
                                <m:t>−</m:t>
                              </m:r>
                              <m:r>
                                <a:rPr lang="en-US" b="1" i="1">
                                  <a:solidFill>
                                    <a:schemeClr val="tx2"/>
                                  </a:solidFill>
                                  <a:latin typeface="Cambria Math"/>
                                  <a:ea typeface="Times New Roman"/>
                                  <a:cs typeface="Times New Roman"/>
                                </a:rPr>
                                <m:t>𝐇𝐬</m:t>
                              </m:r>
                            </m:e>
                          </m:d>
                        </m:e>
                        <m:sup>
                          <m:r>
                            <m:rPr>
                              <m:sty m:val="p"/>
                            </m:rPr>
                            <a:rPr lang="en-US">
                              <a:solidFill>
                                <a:schemeClr val="tx2"/>
                              </a:solidFill>
                              <a:latin typeface="Cambria Math"/>
                              <a:ea typeface="Times New Roman"/>
                              <a:cs typeface="Times New Roman"/>
                            </a:rPr>
                            <m:t>T</m:t>
                          </m:r>
                        </m:sup>
                      </m:sSup>
                      <m:sSup>
                        <m:sSupPr>
                          <m:ctrlPr>
                            <a:rPr lang="en-US" i="1">
                              <a:solidFill>
                                <a:schemeClr val="tx2"/>
                              </a:solidFill>
                              <a:latin typeface="Cambria Math" panose="02040503050406030204" pitchFamily="18" charset="0"/>
                            </a:rPr>
                          </m:ctrlPr>
                        </m:sSupPr>
                        <m:e>
                          <m:r>
                            <a:rPr lang="en-US" b="1" i="1">
                              <a:solidFill>
                                <a:schemeClr val="tx2"/>
                              </a:solidFill>
                              <a:latin typeface="Cambria Math"/>
                              <a:ea typeface="Times New Roman"/>
                              <a:cs typeface="Times New Roman"/>
                            </a:rPr>
                            <m:t>𝐑</m:t>
                          </m:r>
                        </m:e>
                        <m:sup>
                          <m:r>
                            <a:rPr lang="en-US" i="1">
                              <a:solidFill>
                                <a:schemeClr val="tx2"/>
                              </a:solidFill>
                              <a:latin typeface="Cambria Math"/>
                              <a:ea typeface="Times New Roman"/>
                              <a:cs typeface="Times New Roman"/>
                            </a:rPr>
                            <m:t>−</m:t>
                          </m:r>
                          <m:r>
                            <a:rPr lang="en-US">
                              <a:solidFill>
                                <a:schemeClr val="tx2"/>
                              </a:solidFill>
                              <a:latin typeface="Cambria Math"/>
                              <a:ea typeface="Times New Roman"/>
                              <a:cs typeface="Times New Roman"/>
                            </a:rPr>
                            <m:t>1</m:t>
                          </m:r>
                        </m:sup>
                      </m:sSup>
                      <m:d>
                        <m:dPr>
                          <m:ctrlPr>
                            <a:rPr lang="en-US" i="1">
                              <a:solidFill>
                                <a:schemeClr val="tx2"/>
                              </a:solidFill>
                              <a:latin typeface="Cambria Math" panose="02040503050406030204" pitchFamily="18" charset="0"/>
                            </a:rPr>
                          </m:ctrlPr>
                        </m:dPr>
                        <m:e>
                          <m:r>
                            <a:rPr lang="en-US" b="1" i="1">
                              <a:solidFill>
                                <a:schemeClr val="tx2"/>
                              </a:solidFill>
                              <a:latin typeface="Cambria Math"/>
                            </a:rPr>
                            <m:t>𝒛</m:t>
                          </m:r>
                          <m:r>
                            <a:rPr lang="en-US" i="1">
                              <a:solidFill>
                                <a:schemeClr val="tx2"/>
                              </a:solidFill>
                              <a:latin typeface="Cambria Math"/>
                              <a:ea typeface="Times New Roman"/>
                              <a:cs typeface="Times New Roman"/>
                            </a:rPr>
                            <m:t>−</m:t>
                          </m:r>
                          <m:r>
                            <a:rPr lang="en-US" b="1" i="1">
                              <a:solidFill>
                                <a:schemeClr val="tx2"/>
                              </a:solidFill>
                              <a:latin typeface="Cambria Math"/>
                              <a:ea typeface="Times New Roman"/>
                              <a:cs typeface="Times New Roman"/>
                            </a:rPr>
                            <m:t>𝐇</m:t>
                          </m:r>
                          <m:r>
                            <a:rPr lang="en-US" b="1" i="1" smtClean="0">
                              <a:solidFill>
                                <a:schemeClr val="tx2"/>
                              </a:solidFill>
                              <a:latin typeface="Cambria Math"/>
                              <a:ea typeface="Times New Roman"/>
                              <a:cs typeface="Times New Roman"/>
                            </a:rPr>
                            <m:t>𝐬</m:t>
                          </m:r>
                        </m:e>
                      </m:d>
                      <m:r>
                        <a:rPr lang="en-US">
                          <a:solidFill>
                            <a:schemeClr val="tx2"/>
                          </a:solidFill>
                          <a:latin typeface="Cambria Math"/>
                          <a:ea typeface="Times New Roman"/>
                          <a:cs typeface="Times New Roman"/>
                        </a:rPr>
                        <m:t>+</m:t>
                      </m:r>
                      <m:f>
                        <m:fPr>
                          <m:ctrlPr>
                            <a:rPr lang="en-US" i="1">
                              <a:solidFill>
                                <a:schemeClr val="tx2"/>
                              </a:solidFill>
                              <a:latin typeface="Cambria Math" panose="02040503050406030204" pitchFamily="18" charset="0"/>
                            </a:rPr>
                          </m:ctrlPr>
                        </m:fPr>
                        <m:num>
                          <m:r>
                            <a:rPr lang="en-US">
                              <a:solidFill>
                                <a:schemeClr val="tx2"/>
                              </a:solidFill>
                              <a:latin typeface="Cambria Math"/>
                              <a:ea typeface="Times New Roman"/>
                              <a:cs typeface="Times New Roman"/>
                            </a:rPr>
                            <m:t>1</m:t>
                          </m:r>
                        </m:num>
                        <m:den>
                          <m:r>
                            <a:rPr lang="en-US">
                              <a:solidFill>
                                <a:schemeClr val="tx2"/>
                              </a:solidFill>
                              <a:latin typeface="Cambria Math"/>
                              <a:ea typeface="Times New Roman"/>
                              <a:cs typeface="Times New Roman"/>
                            </a:rPr>
                            <m:t>2</m:t>
                          </m:r>
                        </m:den>
                      </m:f>
                      <m:sSup>
                        <m:sSupPr>
                          <m:ctrlPr>
                            <a:rPr lang="en-US" i="1">
                              <a:solidFill>
                                <a:schemeClr val="tx2"/>
                              </a:solidFill>
                              <a:latin typeface="Cambria Math" panose="02040503050406030204" pitchFamily="18" charset="0"/>
                            </a:rPr>
                          </m:ctrlPr>
                        </m:sSupPr>
                        <m:e>
                          <m:d>
                            <m:dPr>
                              <m:ctrlPr>
                                <a:rPr lang="en-US" i="1">
                                  <a:solidFill>
                                    <a:schemeClr val="tx2"/>
                                  </a:solidFill>
                                  <a:latin typeface="Cambria Math" panose="02040503050406030204" pitchFamily="18" charset="0"/>
                                </a:rPr>
                              </m:ctrlPr>
                            </m:dPr>
                            <m:e>
                              <m:r>
                                <a:rPr lang="en-US" b="1" i="1">
                                  <a:solidFill>
                                    <a:schemeClr val="tx2"/>
                                  </a:solidFill>
                                  <a:latin typeface="Cambria Math"/>
                                  <a:ea typeface="Times New Roman"/>
                                  <a:cs typeface="Times New Roman"/>
                                </a:rPr>
                                <m:t>𝐬</m:t>
                              </m:r>
                              <m:r>
                                <a:rPr lang="en-US" i="1">
                                  <a:solidFill>
                                    <a:schemeClr val="tx2"/>
                                  </a:solidFill>
                                  <a:latin typeface="Cambria Math"/>
                                  <a:ea typeface="Times New Roman"/>
                                  <a:cs typeface="Times New Roman"/>
                                </a:rPr>
                                <m:t>−</m:t>
                              </m:r>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b="0" i="1" smtClean="0">
                                      <a:solidFill>
                                        <a:schemeClr val="tx2"/>
                                      </a:solidFill>
                                      <a:latin typeface="Cambria Math" panose="02040503050406030204" pitchFamily="18" charset="0"/>
                                    </a:rPr>
                                    <m:t>𝑝</m:t>
                                  </m:r>
                                </m:sub>
                              </m:sSub>
                            </m:e>
                          </m:d>
                        </m:e>
                        <m:sup>
                          <m:r>
                            <m:rPr>
                              <m:sty m:val="p"/>
                            </m:rPr>
                            <a:rPr lang="en-US">
                              <a:solidFill>
                                <a:schemeClr val="tx2"/>
                              </a:solidFill>
                              <a:latin typeface="Cambria Math"/>
                              <a:ea typeface="Times New Roman"/>
                              <a:cs typeface="Times New Roman"/>
                            </a:rPr>
                            <m:t>T</m:t>
                          </m:r>
                        </m:sup>
                      </m:sSup>
                      <m:sSup>
                        <m:sSupPr>
                          <m:ctrlPr>
                            <a:rPr lang="en-US" b="1" i="1">
                              <a:solidFill>
                                <a:schemeClr val="tx2"/>
                              </a:solidFill>
                              <a:latin typeface="Cambria Math" panose="02040503050406030204" pitchFamily="18" charset="0"/>
                            </a:rPr>
                          </m:ctrlPr>
                        </m:sSupPr>
                        <m:e>
                          <m:r>
                            <a:rPr lang="en-US" b="1" i="1">
                              <a:solidFill>
                                <a:schemeClr val="tx2"/>
                              </a:solidFill>
                              <a:latin typeface="Cambria Math"/>
                              <a:ea typeface="Times New Roman"/>
                              <a:cs typeface="Times New Roman"/>
                            </a:rPr>
                            <m:t>𝐐</m:t>
                          </m:r>
                        </m:e>
                        <m:sup>
                          <m:r>
                            <a:rPr lang="en-US" i="1">
                              <a:solidFill>
                                <a:schemeClr val="tx2"/>
                              </a:solidFill>
                              <a:latin typeface="Cambria Math"/>
                              <a:ea typeface="Times New Roman"/>
                              <a:cs typeface="Times New Roman"/>
                            </a:rPr>
                            <m:t>−</m:t>
                          </m:r>
                          <m:r>
                            <a:rPr lang="en-US">
                              <a:solidFill>
                                <a:schemeClr val="tx2"/>
                              </a:solidFill>
                              <a:latin typeface="Cambria Math"/>
                              <a:ea typeface="Times New Roman"/>
                              <a:cs typeface="Times New Roman"/>
                            </a:rPr>
                            <m:t>1</m:t>
                          </m:r>
                        </m:sup>
                      </m:sSup>
                      <m:d>
                        <m:dPr>
                          <m:ctrlPr>
                            <a:rPr lang="en-US" i="1">
                              <a:solidFill>
                                <a:schemeClr val="tx2"/>
                              </a:solidFill>
                              <a:latin typeface="Cambria Math" panose="02040503050406030204" pitchFamily="18" charset="0"/>
                            </a:rPr>
                          </m:ctrlPr>
                        </m:dPr>
                        <m:e>
                          <m:r>
                            <a:rPr lang="en-US" b="1" i="1">
                              <a:solidFill>
                                <a:schemeClr val="tx2"/>
                              </a:solidFill>
                              <a:latin typeface="Cambria Math"/>
                              <a:ea typeface="Times New Roman"/>
                              <a:cs typeface="Times New Roman"/>
                            </a:rPr>
                            <m:t>𝐬</m:t>
                          </m:r>
                          <m:r>
                            <a:rPr lang="en-US" i="1">
                              <a:solidFill>
                                <a:schemeClr val="tx2"/>
                              </a:solidFill>
                              <a:latin typeface="Cambria Math"/>
                              <a:ea typeface="Times New Roman"/>
                              <a:cs typeface="Times New Roman"/>
                            </a:rPr>
                            <m:t>−</m:t>
                          </m:r>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b="0" i="1" smtClean="0">
                                  <a:solidFill>
                                    <a:schemeClr val="tx2"/>
                                  </a:solidFill>
                                  <a:latin typeface="Cambria Math" panose="02040503050406030204" pitchFamily="18" charset="0"/>
                                </a:rPr>
                                <m:t>𝑝</m:t>
                              </m:r>
                            </m:sub>
                          </m:sSub>
                        </m:e>
                      </m:d>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585565" y="1058463"/>
                <a:ext cx="6359236" cy="610936"/>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81601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342900" y="985612"/>
                <a:ext cx="8001000" cy="6005811"/>
              </a:xfrm>
              <a:prstGeom prst="rect">
                <a:avLst/>
              </a:prstGeom>
            </p:spPr>
            <p:txBody>
              <a:bodyPr wrap="square">
                <a:spAutoFit/>
              </a:bodyPr>
              <a:lstStyle/>
              <a:p>
                <a:pPr marL="342900" indent="-342900">
                  <a:buFont typeface="Courier New" panose="02070309020205020404" pitchFamily="49" charset="0"/>
                  <a:buChar char="o"/>
                </a:pPr>
                <a14:m>
                  <m:oMath xmlns:m="http://schemas.openxmlformats.org/officeDocument/2006/math">
                    <m:r>
                      <m:rPr>
                        <m:sty m:val="p"/>
                      </m:rPr>
                      <a:rPr lang="en-US" sz="2400" smtClean="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panose="02040503050406030204" pitchFamily="18" charset="0"/>
                              </a:rPr>
                              <m:t>3</m:t>
                            </m:r>
                          </m:sup>
                        </m:sSup>
                      </m:e>
                    </m:d>
                    <m:r>
                      <a:rPr lang="en-US" sz="2400" i="1">
                        <a:solidFill>
                          <a:schemeClr val="tx2"/>
                        </a:solidFill>
                        <a:latin typeface="Cambria Math" panose="02040503050406030204" pitchFamily="18" charset="0"/>
                      </a:rPr>
                      <m:t>&gt;</m:t>
                    </m:r>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a:rPr>
                              <m:t>~2.8</m:t>
                            </m:r>
                            <m:r>
                              <a:rPr lang="en-US" sz="2400" i="1">
                                <a:solidFill>
                                  <a:schemeClr val="tx2"/>
                                </a:solidFill>
                                <a:latin typeface="Cambria Math" panose="02040503050406030204" pitchFamily="18" charset="0"/>
                              </a:rPr>
                              <m:t>0</m:t>
                            </m:r>
                          </m:sup>
                        </m:sSup>
                      </m:e>
                    </m:d>
                  </m:oMath>
                </a14:m>
                <a:r>
                  <a:rPr lang="en-US" sz="2400" dirty="0">
                    <a:solidFill>
                      <a:schemeClr val="tx2"/>
                    </a:solidFill>
                  </a:rPr>
                  <a:t> </a:t>
                </a:r>
                <a14:m>
                  <m:oMath xmlns:m="http://schemas.openxmlformats.org/officeDocument/2006/math">
                    <m:r>
                      <a:rPr lang="en-US" sz="2400" i="1">
                        <a:solidFill>
                          <a:schemeClr val="tx2"/>
                        </a:solidFill>
                        <a:latin typeface="Cambria Math" panose="02040503050406030204" pitchFamily="18" charset="0"/>
                      </a:rPr>
                      <m:t>&gt;</m:t>
                    </m:r>
                  </m:oMath>
                </a14:m>
                <a:r>
                  <a:rPr lang="en-US" sz="2400" i="1" dirty="0">
                    <a:solidFill>
                      <a:schemeClr val="tx2"/>
                    </a:solidFill>
                    <a:latin typeface="Cambria Math" panose="02040503050406030204" pitchFamily="18" charset="0"/>
                  </a:rPr>
                  <a:t> </a:t>
                </a:r>
                <a14:m>
                  <m:oMath xmlns:m="http://schemas.openxmlformats.org/officeDocument/2006/math">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a:rPr>
                              <m:t>~2.</m:t>
                            </m:r>
                            <m:r>
                              <a:rPr lang="en-US" sz="2400" i="1">
                                <a:solidFill>
                                  <a:schemeClr val="tx2"/>
                                </a:solidFill>
                                <a:latin typeface="Cambria Math" panose="02040503050406030204" pitchFamily="18" charset="0"/>
                              </a:rPr>
                              <m:t>37</m:t>
                            </m:r>
                          </m:sup>
                        </m:sSup>
                      </m:e>
                    </m:d>
                  </m:oMath>
                </a14:m>
                <a:r>
                  <a:rPr lang="en-US" sz="2400" b="1" i="1" dirty="0" smtClean="0">
                    <a:latin typeface="Cambria Math"/>
                  </a:rPr>
                  <a:t> </a:t>
                </a:r>
                <a:r>
                  <a:rPr lang="en-US" sz="2400" dirty="0" smtClean="0">
                    <a:solidFill>
                      <a:schemeClr val="tx2"/>
                    </a:solidFill>
                    <a:latin typeface="Garamond" panose="02020404030301010803" pitchFamily="18" charset="0"/>
                  </a:rPr>
                  <a:t>[General MM]</a:t>
                </a:r>
              </a:p>
              <a:p>
                <a:endParaRPr lang="en-US" sz="2400" b="1" i="1" dirty="0" smtClean="0">
                  <a:latin typeface="Cambria Math"/>
                </a:endParaRPr>
              </a:p>
              <a:p>
                <a:endParaRPr lang="en-US" sz="2400" b="1" i="1" dirty="0">
                  <a:latin typeface="Cambria Math"/>
                </a:endParaRPr>
              </a:p>
              <a:p>
                <a:endParaRPr lang="en-US" sz="2400" b="1" i="1" dirty="0">
                  <a:latin typeface="Cambria Math"/>
                </a:endParaRPr>
              </a:p>
              <a:p>
                <a:pPr lvl="1"/>
                <a:r>
                  <a:rPr lang="en-US" sz="2400" dirty="0" smtClean="0">
                    <a:solidFill>
                      <a:schemeClr val="tx2"/>
                    </a:solidFill>
                    <a:latin typeface="Cambria Math"/>
                  </a:rPr>
                  <a:t>   Naive        Strassen     Coppersmith-</a:t>
                </a:r>
                <a:r>
                  <a:rPr lang="en-US" sz="2400" dirty="0" err="1" smtClean="0">
                    <a:solidFill>
                      <a:schemeClr val="tx2"/>
                    </a:solidFill>
                    <a:latin typeface="Cambria Math"/>
                  </a:rPr>
                  <a:t>Winograd</a:t>
                </a:r>
                <a:endParaRPr lang="en-US" sz="2400" dirty="0">
                  <a:solidFill>
                    <a:schemeClr val="tx2"/>
                  </a:solidFill>
                  <a:latin typeface="Cambria Math"/>
                </a:endParaRPr>
              </a:p>
              <a:p>
                <a:pPr lvl="1"/>
                <a:endParaRPr lang="en-US" sz="2400" b="1" dirty="0">
                  <a:solidFill>
                    <a:schemeClr val="tx2"/>
                  </a:solidFill>
                  <a:latin typeface="Cambria Math"/>
                </a:endParaRPr>
              </a:p>
              <a:p>
                <a:pPr marL="342900" indent="-342900">
                  <a:buFont typeface="Courier New" panose="02070309020205020404" pitchFamily="49" charset="0"/>
                  <a:buChar char="o"/>
                </a:pPr>
                <a:r>
                  <a:rPr lang="en-US" sz="2400" dirty="0" smtClean="0">
                    <a:solidFill>
                      <a:schemeClr val="tx2"/>
                    </a:solidFill>
                    <a:latin typeface="Garamond" panose="02020404030301010803" pitchFamily="18" charset="0"/>
                    <a:cs typeface="Times New Roman" panose="02020603050405020304" pitchFamily="18" charset="0"/>
                  </a:rPr>
                  <a:t>Toeplitz/</a:t>
                </a:r>
                <a:r>
                  <a:rPr lang="en-US" sz="2400" dirty="0" err="1" smtClean="0">
                    <a:solidFill>
                      <a:schemeClr val="tx2"/>
                    </a:solidFill>
                    <a:latin typeface="Garamond" panose="02020404030301010803" pitchFamily="18" charset="0"/>
                    <a:cs typeface="Times New Roman" panose="02020603050405020304" pitchFamily="18" charset="0"/>
                  </a:rPr>
                  <a:t>Vandermonde</a:t>
                </a:r>
                <a:r>
                  <a:rPr lang="en-US" sz="2400" dirty="0" smtClean="0">
                    <a:solidFill>
                      <a:schemeClr val="tx2"/>
                    </a:solidFill>
                    <a:latin typeface="Garamond" panose="02020404030301010803" pitchFamily="18" charset="0"/>
                    <a:cs typeface="Times New Roman" panose="02020603050405020304" pitchFamily="18" charset="0"/>
                  </a:rPr>
                  <a:t>/</a:t>
                </a:r>
                <a:r>
                  <a:rPr lang="en-US" sz="2400" dirty="0" err="1" smtClean="0">
                    <a:solidFill>
                      <a:schemeClr val="tx2"/>
                    </a:solidFill>
                    <a:latin typeface="Garamond" panose="02020404030301010803" pitchFamily="18" charset="0"/>
                    <a:cs typeface="Times New Roman" panose="02020603050405020304" pitchFamily="18" charset="0"/>
                  </a:rPr>
                  <a:t>Circulant</a:t>
                </a:r>
                <a:r>
                  <a:rPr lang="en-US" sz="2400" dirty="0" smtClean="0">
                    <a:solidFill>
                      <a:schemeClr val="tx2"/>
                    </a:solidFill>
                    <a:latin typeface="Garamond" panose="02020404030301010803" pitchFamily="18" charset="0"/>
                    <a:cs typeface="Times New Roman" panose="02020603050405020304" pitchFamily="18" charset="0"/>
                  </a:rPr>
                  <a:t>/Hankel then MM is </a:t>
                </a:r>
                <a14:m>
                  <m:oMath xmlns:m="http://schemas.openxmlformats.org/officeDocument/2006/math">
                    <m:r>
                      <m:rPr>
                        <m:sty m:val="p"/>
                      </m:rPr>
                      <a:rPr lang="en-US" sz="2400" b="0" i="0" smtClean="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r>
                          <a:rPr lang="en-US" sz="2400" i="1">
                            <a:solidFill>
                              <a:schemeClr val="tx2"/>
                            </a:solidFill>
                            <a:latin typeface="Cambria Math" panose="02040503050406030204" pitchFamily="18" charset="0"/>
                          </a:rPr>
                          <m:t>𝑛</m:t>
                        </m:r>
                        <m:r>
                          <a:rPr lang="en-US" sz="2400" b="0" i="1" baseline="30000" smtClean="0">
                            <a:solidFill>
                              <a:schemeClr val="tx2"/>
                            </a:solidFill>
                            <a:latin typeface="Cambria Math" panose="02040503050406030204" pitchFamily="18" charset="0"/>
                          </a:rPr>
                          <m:t>2</m:t>
                        </m:r>
                        <m:func>
                          <m:funcPr>
                            <m:ctrlPr>
                              <a:rPr lang="en-US" sz="2400" i="1">
                                <a:solidFill>
                                  <a:schemeClr val="tx2"/>
                                </a:solidFill>
                                <a:latin typeface="Cambria Math" panose="02040503050406030204" pitchFamily="18" charset="0"/>
                              </a:rPr>
                            </m:ctrlPr>
                          </m:funcPr>
                          <m:fName>
                            <m:r>
                              <m:rPr>
                                <m:sty m:val="p"/>
                              </m:rPr>
                              <a:rPr lang="en-US" sz="2400">
                                <a:solidFill>
                                  <a:schemeClr val="tx2"/>
                                </a:solidFill>
                                <a:latin typeface="Cambria Math"/>
                              </a:rPr>
                              <m:t>log</m:t>
                            </m:r>
                          </m:fName>
                          <m:e>
                            <m:r>
                              <a:rPr lang="en-US" sz="2400" i="1">
                                <a:solidFill>
                                  <a:schemeClr val="tx2"/>
                                </a:solidFill>
                                <a:latin typeface="Cambria Math"/>
                              </a:rPr>
                              <m:t>𝑛</m:t>
                            </m:r>
                          </m:e>
                        </m:func>
                      </m:e>
                    </m:d>
                  </m:oMath>
                </a14:m>
                <a:r>
                  <a:rPr lang="en-US" sz="2400" b="1" dirty="0">
                    <a:solidFill>
                      <a:schemeClr val="tx2"/>
                    </a:solidFill>
                    <a:latin typeface="Garamond" panose="02020404030301010803" pitchFamily="18" charset="0"/>
                    <a:cs typeface="Times New Roman" panose="02020603050405020304" pitchFamily="18" charset="0"/>
                  </a:rPr>
                  <a:t> </a:t>
                </a:r>
                <a:r>
                  <a:rPr lang="en-US" sz="2400" dirty="0" smtClean="0">
                    <a:solidFill>
                      <a:schemeClr val="tx2"/>
                    </a:solidFill>
                    <a:latin typeface="Garamond" panose="02020404030301010803" pitchFamily="18" charset="0"/>
                    <a:cs typeface="Times New Roman" panose="02020603050405020304" pitchFamily="18" charset="0"/>
                  </a:rPr>
                  <a:t>operation</a:t>
                </a:r>
              </a:p>
              <a:p>
                <a:endParaRPr lang="en-US" sz="2400" dirty="0" smtClean="0">
                  <a:solidFill>
                    <a:schemeClr val="tx2"/>
                  </a:solidFill>
                  <a:latin typeface="Garamond" panose="02020404030301010803" pitchFamily="18" charset="0"/>
                  <a:cs typeface="Times New Roman" panose="02020603050405020304" pitchFamily="18" charset="0"/>
                </a:endParaRPr>
              </a:p>
              <a:p>
                <a14:m>
                  <m:oMath xmlns:m="http://schemas.openxmlformats.org/officeDocument/2006/math">
                    <m:r>
                      <a:rPr lang="en-US" sz="2400" b="0" i="0" smtClean="0">
                        <a:solidFill>
                          <a:schemeClr val="tx2"/>
                        </a:solidFill>
                        <a:latin typeface="Cambria Math" panose="02040503050406030204" pitchFamily="18" charset="0"/>
                      </a:rPr>
                      <m:t>           </m:t>
                    </m:r>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panose="02040503050406030204" pitchFamily="18" charset="0"/>
                              </a:rPr>
                              <m:t>3</m:t>
                            </m:r>
                          </m:sup>
                        </m:sSup>
                      </m:e>
                    </m:d>
                    <m:r>
                      <a:rPr lang="en-US" sz="2400" i="1">
                        <a:solidFill>
                          <a:schemeClr val="tx2"/>
                        </a:solidFill>
                        <a:latin typeface="Cambria Math" panose="02040503050406030204" pitchFamily="18" charset="0"/>
                      </a:rPr>
                      <m:t>&gt;</m:t>
                    </m:r>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a:rPr>
                              <m:t>~2.8</m:t>
                            </m:r>
                            <m:r>
                              <a:rPr lang="en-US" sz="2400" i="1">
                                <a:solidFill>
                                  <a:schemeClr val="tx2"/>
                                </a:solidFill>
                                <a:latin typeface="Cambria Math" panose="02040503050406030204" pitchFamily="18" charset="0"/>
                              </a:rPr>
                              <m:t>0</m:t>
                            </m:r>
                          </m:sup>
                        </m:sSup>
                      </m:e>
                    </m:d>
                  </m:oMath>
                </a14:m>
                <a:r>
                  <a:rPr lang="en-US" sz="2400" dirty="0">
                    <a:solidFill>
                      <a:schemeClr val="tx2"/>
                    </a:solidFill>
                  </a:rPr>
                  <a:t> </a:t>
                </a:r>
                <a14:m>
                  <m:oMath xmlns:m="http://schemas.openxmlformats.org/officeDocument/2006/math">
                    <m:r>
                      <a:rPr lang="en-US" sz="2400" i="1">
                        <a:solidFill>
                          <a:schemeClr val="tx2"/>
                        </a:solidFill>
                        <a:latin typeface="Cambria Math" panose="02040503050406030204" pitchFamily="18" charset="0"/>
                      </a:rPr>
                      <m:t>&gt;</m:t>
                    </m:r>
                  </m:oMath>
                </a14:m>
                <a:r>
                  <a:rPr lang="en-US" sz="2400" i="1" dirty="0">
                    <a:solidFill>
                      <a:schemeClr val="tx2"/>
                    </a:solidFill>
                    <a:latin typeface="Cambria Math" panose="02040503050406030204" pitchFamily="18" charset="0"/>
                  </a:rPr>
                  <a:t> </a:t>
                </a:r>
                <a14:m>
                  <m:oMath xmlns:m="http://schemas.openxmlformats.org/officeDocument/2006/math">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a:rPr>
                              <m:t>~2.</m:t>
                            </m:r>
                            <m:r>
                              <a:rPr lang="en-US" sz="2400" i="1">
                                <a:solidFill>
                                  <a:schemeClr val="tx2"/>
                                </a:solidFill>
                                <a:latin typeface="Cambria Math" panose="02040503050406030204" pitchFamily="18" charset="0"/>
                              </a:rPr>
                              <m:t>37</m:t>
                            </m:r>
                          </m:sup>
                        </m:sSup>
                      </m:e>
                    </m:d>
                  </m:oMath>
                </a14:m>
                <a:r>
                  <a:rPr lang="en-US" sz="2400" dirty="0" smtClean="0">
                    <a:solidFill>
                      <a:schemeClr val="tx2"/>
                    </a:solidFill>
                    <a:latin typeface="Garamond" panose="02020404030301010803" pitchFamily="18" charset="0"/>
                    <a:cs typeface="Times New Roman" panose="02020603050405020304" pitchFamily="18" charset="0"/>
                  </a:rPr>
                  <a:t>&gt;</a:t>
                </a:r>
                <a14:m>
                  <m:oMath xmlns:m="http://schemas.openxmlformats.org/officeDocument/2006/math">
                    <m:r>
                      <a:rPr lang="en-US" sz="2400" b="0" i="0" smtClean="0">
                        <a:solidFill>
                          <a:schemeClr val="tx2"/>
                        </a:solidFill>
                        <a:latin typeface="Cambria Math" panose="02040503050406030204" pitchFamily="18" charset="0"/>
                      </a:rPr>
                      <m:t> </m:t>
                    </m:r>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r>
                          <a:rPr lang="en-US" sz="2400" i="1">
                            <a:solidFill>
                              <a:schemeClr val="tx2"/>
                            </a:solidFill>
                            <a:latin typeface="Cambria Math" panose="02040503050406030204" pitchFamily="18" charset="0"/>
                          </a:rPr>
                          <m:t>𝑛</m:t>
                        </m:r>
                        <m:r>
                          <a:rPr lang="en-US" sz="2400" i="1" baseline="30000">
                            <a:solidFill>
                              <a:schemeClr val="tx2"/>
                            </a:solidFill>
                            <a:latin typeface="Cambria Math" panose="02040503050406030204" pitchFamily="18" charset="0"/>
                          </a:rPr>
                          <m:t>2</m:t>
                        </m:r>
                        <m:func>
                          <m:funcPr>
                            <m:ctrlPr>
                              <a:rPr lang="en-US" sz="2400" i="1">
                                <a:solidFill>
                                  <a:schemeClr val="tx2"/>
                                </a:solidFill>
                                <a:latin typeface="Cambria Math" panose="02040503050406030204" pitchFamily="18" charset="0"/>
                              </a:rPr>
                            </m:ctrlPr>
                          </m:funcPr>
                          <m:fName>
                            <m:r>
                              <m:rPr>
                                <m:sty m:val="p"/>
                              </m:rPr>
                              <a:rPr lang="en-US" sz="2400">
                                <a:solidFill>
                                  <a:schemeClr val="tx2"/>
                                </a:solidFill>
                                <a:latin typeface="Cambria Math"/>
                              </a:rPr>
                              <m:t>log</m:t>
                            </m:r>
                          </m:fName>
                          <m:e>
                            <m:r>
                              <a:rPr lang="en-US" sz="2400" i="1">
                                <a:solidFill>
                                  <a:schemeClr val="tx2"/>
                                </a:solidFill>
                                <a:latin typeface="Cambria Math"/>
                              </a:rPr>
                              <m:t>𝑛</m:t>
                            </m:r>
                          </m:e>
                        </m:func>
                      </m:e>
                    </m:d>
                  </m:oMath>
                </a14:m>
                <a:endParaRPr lang="en-US" sz="2400" dirty="0">
                  <a:solidFill>
                    <a:schemeClr val="tx2"/>
                  </a:solidFill>
                  <a:latin typeface="Garamond" panose="02020404030301010803" pitchFamily="18" charset="0"/>
                  <a:cs typeface="Times New Roman" panose="02020603050405020304" pitchFamily="18" charset="0"/>
                </a:endParaRPr>
              </a:p>
              <a:p>
                <a:endParaRPr lang="en-US" sz="2400" dirty="0" smtClean="0">
                  <a:solidFill>
                    <a:schemeClr val="tx2"/>
                  </a:solidFill>
                  <a:latin typeface="Garamond" panose="02020404030301010803" pitchFamily="18" charset="0"/>
                  <a:cs typeface="Times New Roman" panose="02020603050405020304" pitchFamily="18" charset="0"/>
                </a:endParaRPr>
              </a:p>
              <a:p>
                <a:pPr marL="342900" indent="-342900">
                  <a:buFont typeface="Courier New" panose="02070309020205020404" pitchFamily="49" charset="0"/>
                  <a:buChar char="o"/>
                </a:pPr>
                <a:r>
                  <a:rPr lang="en-US" sz="2400" dirty="0" smtClean="0">
                    <a:solidFill>
                      <a:schemeClr val="tx2"/>
                    </a:solidFill>
                    <a:latin typeface="Garamond" panose="02020404030301010803" pitchFamily="18" charset="0"/>
                    <a:cs typeface="Times New Roman" panose="02020603050405020304" pitchFamily="18" charset="0"/>
                  </a:rPr>
                  <a:t>If a matrix is separable and symmetric matrix then MM </a:t>
                </a:r>
                <a14:m>
                  <m:oMath xmlns:m="http://schemas.openxmlformats.org/officeDocument/2006/math">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r>
                          <a:rPr lang="en-US" sz="2400" i="1">
                            <a:solidFill>
                              <a:schemeClr val="tx2"/>
                            </a:solidFill>
                            <a:latin typeface="Cambria Math" panose="02040503050406030204" pitchFamily="18" charset="0"/>
                          </a:rPr>
                          <m:t>𝑛</m:t>
                        </m:r>
                        <m:r>
                          <a:rPr lang="en-US" sz="2400" i="1" baseline="30000">
                            <a:solidFill>
                              <a:schemeClr val="tx2"/>
                            </a:solidFill>
                            <a:latin typeface="Cambria Math" panose="02040503050406030204" pitchFamily="18" charset="0"/>
                          </a:rPr>
                          <m:t>2</m:t>
                        </m:r>
                        <m:r>
                          <a:rPr lang="en-US" sz="2400" b="0" i="1" baseline="30000" smtClean="0">
                            <a:solidFill>
                              <a:schemeClr val="tx2"/>
                            </a:solidFill>
                            <a:latin typeface="Cambria Math" panose="02040503050406030204" pitchFamily="18" charset="0"/>
                          </a:rPr>
                          <m:t>.5</m:t>
                        </m:r>
                      </m:e>
                    </m:d>
                  </m:oMath>
                </a14:m>
                <a:r>
                  <a:rPr lang="en-US" sz="2400" dirty="0" smtClean="0">
                    <a:solidFill>
                      <a:schemeClr val="tx2"/>
                    </a:solidFill>
                    <a:latin typeface="Garamond" panose="02020404030301010803" pitchFamily="18" charset="0"/>
                    <a:cs typeface="Times New Roman" panose="02020603050405020304" pitchFamily="18" charset="0"/>
                  </a:rPr>
                  <a:t> operation</a:t>
                </a:r>
                <a:endParaRPr lang="en-US" sz="2400" dirty="0">
                  <a:solidFill>
                    <a:schemeClr val="tx2"/>
                  </a:solidFill>
                  <a:latin typeface="Garamond" panose="02020404030301010803" pitchFamily="18" charset="0"/>
                  <a:cs typeface="Times New Roman" panose="02020603050405020304" pitchFamily="18" charset="0"/>
                </a:endParaRPr>
              </a:p>
              <a:p>
                <a:pPr marL="342900" indent="-342900">
                  <a:buFont typeface="Courier New" panose="02070309020205020404" pitchFamily="49" charset="0"/>
                  <a:buChar char="o"/>
                </a:pPr>
                <a:endParaRPr lang="en-US" sz="2400" b="1" dirty="0">
                  <a:solidFill>
                    <a:srgbClr val="002060"/>
                  </a:solidFill>
                  <a:latin typeface="Garamond" panose="02020404030301010803" pitchFamily="18" charset="0"/>
                  <a:cs typeface="Times New Roman" panose="02020603050405020304" pitchFamily="18" charset="0"/>
                </a:endParaRPr>
              </a:p>
              <a:p>
                <a:pPr marL="285750" indent="-285750">
                  <a:buFont typeface="Courier New" panose="02070309020205020404" pitchFamily="49" charset="0"/>
                  <a:buChar char="o"/>
                </a:pPr>
                <a14:m>
                  <m:oMath xmlns:m="http://schemas.openxmlformats.org/officeDocument/2006/math">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panose="02040503050406030204" pitchFamily="18" charset="0"/>
                              </a:rPr>
                              <m:t>3</m:t>
                            </m:r>
                          </m:sup>
                        </m:sSup>
                      </m:e>
                    </m:d>
                    <m:r>
                      <a:rPr lang="en-US" sz="2400" i="1">
                        <a:solidFill>
                          <a:schemeClr val="tx2"/>
                        </a:solidFill>
                        <a:latin typeface="Cambria Math" panose="02040503050406030204" pitchFamily="18" charset="0"/>
                      </a:rPr>
                      <m:t>&gt;</m:t>
                    </m:r>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a:rPr>
                              <m:t>~2.8</m:t>
                            </m:r>
                            <m:r>
                              <a:rPr lang="en-US" sz="2400" i="1">
                                <a:solidFill>
                                  <a:schemeClr val="tx2"/>
                                </a:solidFill>
                                <a:latin typeface="Cambria Math" panose="02040503050406030204" pitchFamily="18" charset="0"/>
                              </a:rPr>
                              <m:t>0</m:t>
                            </m:r>
                          </m:sup>
                        </m:sSup>
                      </m:e>
                    </m:d>
                    <m:r>
                      <a:rPr lang="en-US" sz="2400" b="0" i="0" smtClean="0">
                        <a:solidFill>
                          <a:schemeClr val="tx2"/>
                        </a:solidFill>
                        <a:latin typeface="Cambria Math" panose="02040503050406030204" pitchFamily="18" charset="0"/>
                      </a:rPr>
                      <m:t>&gt;</m:t>
                    </m:r>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a:rPr>
                              <m:t>2.</m:t>
                            </m:r>
                            <m:r>
                              <a:rPr lang="en-US" sz="2400" b="0" i="1" smtClean="0">
                                <a:solidFill>
                                  <a:schemeClr val="tx2"/>
                                </a:solidFill>
                                <a:latin typeface="Cambria Math" panose="02040503050406030204" pitchFamily="18" charset="0"/>
                              </a:rPr>
                              <m:t>5</m:t>
                            </m:r>
                            <m:r>
                              <a:rPr lang="en-US" sz="2400" i="1">
                                <a:solidFill>
                                  <a:schemeClr val="tx2"/>
                                </a:solidFill>
                                <a:latin typeface="Cambria Math" panose="02040503050406030204" pitchFamily="18" charset="0"/>
                              </a:rPr>
                              <m:t>0</m:t>
                            </m:r>
                          </m:sup>
                        </m:sSup>
                      </m:e>
                    </m:d>
                    <m:r>
                      <a:rPr lang="en-US" sz="2400" i="1">
                        <a:solidFill>
                          <a:schemeClr val="tx2"/>
                        </a:solidFill>
                        <a:latin typeface="Cambria Math" panose="02040503050406030204" pitchFamily="18" charset="0"/>
                      </a:rPr>
                      <m:t>&gt;</m:t>
                    </m:r>
                  </m:oMath>
                </a14:m>
                <a:r>
                  <a:rPr lang="en-US" sz="2400" i="1" dirty="0">
                    <a:solidFill>
                      <a:schemeClr val="tx2"/>
                    </a:solidFill>
                    <a:latin typeface="Cambria Math" panose="02040503050406030204" pitchFamily="18" charset="0"/>
                  </a:rPr>
                  <a:t> </a:t>
                </a:r>
                <a14:m>
                  <m:oMath xmlns:m="http://schemas.openxmlformats.org/officeDocument/2006/math">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a:rPr>
                              <m:t>~2.</m:t>
                            </m:r>
                            <m:r>
                              <a:rPr lang="en-US" sz="2400" i="1">
                                <a:solidFill>
                                  <a:schemeClr val="tx2"/>
                                </a:solidFill>
                                <a:latin typeface="Cambria Math" panose="02040503050406030204" pitchFamily="18" charset="0"/>
                              </a:rPr>
                              <m:t>37</m:t>
                            </m:r>
                          </m:sup>
                        </m:sSup>
                      </m:e>
                    </m:d>
                  </m:oMath>
                </a14:m>
                <a:r>
                  <a:rPr lang="en-US" sz="2400" dirty="0">
                    <a:solidFill>
                      <a:schemeClr val="tx2"/>
                    </a:solidFill>
                    <a:latin typeface="Garamond" panose="02020404030301010803" pitchFamily="18" charset="0"/>
                    <a:cs typeface="Times New Roman" panose="02020603050405020304" pitchFamily="18" charset="0"/>
                  </a:rPr>
                  <a:t>&gt;</a:t>
                </a:r>
                <a14:m>
                  <m:oMath xmlns:m="http://schemas.openxmlformats.org/officeDocument/2006/math">
                    <m:r>
                      <a:rPr lang="en-US" sz="2400">
                        <a:solidFill>
                          <a:schemeClr val="tx2"/>
                        </a:solidFill>
                        <a:latin typeface="Cambria Math" panose="02040503050406030204" pitchFamily="18" charset="0"/>
                      </a:rPr>
                      <m:t> </m:t>
                    </m:r>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r>
                          <a:rPr lang="en-US" sz="2400" i="1">
                            <a:solidFill>
                              <a:schemeClr val="tx2"/>
                            </a:solidFill>
                            <a:latin typeface="Cambria Math" panose="02040503050406030204" pitchFamily="18" charset="0"/>
                          </a:rPr>
                          <m:t>𝑛</m:t>
                        </m:r>
                        <m:r>
                          <a:rPr lang="en-US" sz="2400" i="1" baseline="30000">
                            <a:solidFill>
                              <a:schemeClr val="tx2"/>
                            </a:solidFill>
                            <a:latin typeface="Cambria Math" panose="02040503050406030204" pitchFamily="18" charset="0"/>
                          </a:rPr>
                          <m:t>2</m:t>
                        </m:r>
                        <m:func>
                          <m:funcPr>
                            <m:ctrlPr>
                              <a:rPr lang="en-US" sz="2400" i="1">
                                <a:solidFill>
                                  <a:schemeClr val="tx2"/>
                                </a:solidFill>
                                <a:latin typeface="Cambria Math" panose="02040503050406030204" pitchFamily="18" charset="0"/>
                              </a:rPr>
                            </m:ctrlPr>
                          </m:funcPr>
                          <m:fName>
                            <m:r>
                              <m:rPr>
                                <m:sty m:val="p"/>
                              </m:rPr>
                              <a:rPr lang="en-US" sz="2400">
                                <a:solidFill>
                                  <a:schemeClr val="tx2"/>
                                </a:solidFill>
                                <a:latin typeface="Cambria Math"/>
                              </a:rPr>
                              <m:t>log</m:t>
                            </m:r>
                          </m:fName>
                          <m:e>
                            <m:r>
                              <a:rPr lang="en-US" sz="2400" i="1">
                                <a:solidFill>
                                  <a:schemeClr val="tx2"/>
                                </a:solidFill>
                                <a:latin typeface="Cambria Math"/>
                              </a:rPr>
                              <m:t>𝑛</m:t>
                            </m:r>
                          </m:e>
                        </m:func>
                      </m:e>
                    </m:d>
                  </m:oMath>
                </a14:m>
                <a:endParaRPr lang="en-US" sz="2400" b="1" i="1" dirty="0" smtClean="0">
                  <a:solidFill>
                    <a:schemeClr val="tx2"/>
                  </a:solidFill>
                  <a:latin typeface="Cambria Math" panose="02040503050406030204" pitchFamily="18" charset="0"/>
                </a:endParaRPr>
              </a:p>
              <a:p>
                <a:pPr marL="285750" indent="-285750">
                  <a:buFont typeface="Courier New" panose="02070309020205020404" pitchFamily="49" charset="0"/>
                  <a:buChar char="o"/>
                </a:pPr>
                <a:endParaRPr lang="en-US" sz="2400" b="1" i="1" dirty="0">
                  <a:solidFill>
                    <a:schemeClr val="tx2"/>
                  </a:solidFill>
                  <a:latin typeface="Cambria Math" panose="020405030504060302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42900" y="985612"/>
                <a:ext cx="8001000" cy="6005811"/>
              </a:xfrm>
              <a:prstGeom prst="rect">
                <a:avLst/>
              </a:prstGeom>
              <a:blipFill rotWithShape="0">
                <a:blip r:embed="rId2"/>
                <a:stretch>
                  <a:fillRect l="-1066" t="-711"/>
                </a:stretch>
              </a:blipFill>
            </p:spPr>
            <p:txBody>
              <a:bodyPr/>
              <a:lstStyle/>
              <a:p>
                <a:r>
                  <a:rPr lang="en-US">
                    <a:noFill/>
                  </a:rPr>
                  <a:t> </a:t>
                </a:r>
              </a:p>
            </p:txBody>
          </p:sp>
        </mc:Fallback>
      </mc:AlternateContent>
      <p:sp>
        <p:nvSpPr>
          <p:cNvPr id="6" name="Title 1"/>
          <p:cNvSpPr>
            <a:spLocks noGrp="1"/>
          </p:cNvSpPr>
          <p:nvPr>
            <p:ph type="title"/>
          </p:nvPr>
        </p:nvSpPr>
        <p:spPr>
          <a:xfrm>
            <a:off x="228600" y="227081"/>
            <a:ext cx="8229600" cy="1143000"/>
          </a:xfrm>
        </p:spPr>
        <p:txBody>
          <a:bodyPr>
            <a:noAutofit/>
          </a:bodyPr>
          <a:lstStyle/>
          <a:p>
            <a:pPr algn="l"/>
            <a:r>
              <a:rPr lang="en-US" sz="2400" b="1" kern="0" dirty="0" smtClean="0">
                <a:solidFill>
                  <a:srgbClr val="3A5E8C"/>
                </a:solidFill>
                <a:latin typeface="Garamond"/>
              </a:rPr>
              <a:t>Algorithms for Matrix Multiplication (MM)</a:t>
            </a:r>
            <a:br>
              <a:rPr lang="en-US" sz="2400" b="1" kern="0" dirty="0" smtClean="0">
                <a:solidFill>
                  <a:srgbClr val="3A5E8C"/>
                </a:solidFill>
                <a:latin typeface="Garamond"/>
              </a:rPr>
            </a:b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4572000" y="4974238"/>
            <a:ext cx="3132947" cy="369332"/>
          </a:xfrm>
          <a:prstGeom prst="rect">
            <a:avLst/>
          </a:prstGeom>
          <a:noFill/>
        </p:spPr>
        <p:txBody>
          <a:bodyPr wrap="square" rtlCol="0">
            <a:spAutoFit/>
          </a:bodyPr>
          <a:lstStyle/>
          <a:p>
            <a:r>
              <a:rPr lang="en-US" dirty="0" smtClean="0"/>
              <a:t> </a:t>
            </a:r>
            <a:endParaRPr lang="en-US" dirty="0"/>
          </a:p>
        </p:txBody>
      </p:sp>
      <p:cxnSp>
        <p:nvCxnSpPr>
          <p:cNvPr id="4" name="Straight Arrow Connector 3"/>
          <p:cNvCxnSpPr/>
          <p:nvPr/>
        </p:nvCxnSpPr>
        <p:spPr>
          <a:xfrm flipV="1">
            <a:off x="2438400" y="1524000"/>
            <a:ext cx="0" cy="80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219200" y="1524000"/>
            <a:ext cx="0" cy="80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86200" y="1524000"/>
            <a:ext cx="0" cy="80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23900" y="5038770"/>
            <a:ext cx="7239000" cy="752430"/>
          </a:xfrm>
          <a:prstGeom prst="rect">
            <a:avLst/>
          </a:prstGeom>
          <a:solidFill>
            <a:schemeClr val="lt1">
              <a:alpha val="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91959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152400"/>
            <a:ext cx="8229600" cy="1143000"/>
          </a:xfrm>
        </p:spPr>
        <p:txBody>
          <a:bodyPr>
            <a:noAutofit/>
          </a:bodyPr>
          <a:lstStyle/>
          <a:p>
            <a:pPr algn="l"/>
            <a:r>
              <a:rPr lang="en-US" sz="2400" b="1" kern="0" dirty="0" smtClean="0">
                <a:solidFill>
                  <a:srgbClr val="3A5E8C"/>
                </a:solidFill>
                <a:latin typeface="Garamond"/>
              </a:rPr>
              <a:t>Decomposition of the prior </a:t>
            </a:r>
            <a:r>
              <a:rPr lang="en-US" sz="2400" b="1" kern="0" dirty="0">
                <a:solidFill>
                  <a:srgbClr val="3A5E8C"/>
                </a:solidFill>
                <a:latin typeface="Garamond"/>
              </a:rPr>
              <a:t>c</a:t>
            </a:r>
            <a:r>
              <a:rPr lang="en-US" sz="2400" b="1" kern="0" dirty="0" smtClean="0">
                <a:solidFill>
                  <a:srgbClr val="3A5E8C"/>
                </a:solidFill>
                <a:latin typeface="Garamond"/>
              </a:rPr>
              <a:t>ovariance </a:t>
            </a:r>
            <a:r>
              <a:rPr lang="en-US" sz="2400" b="1" kern="0" dirty="0">
                <a:solidFill>
                  <a:srgbClr val="3A5E8C"/>
                </a:solidFill>
                <a:latin typeface="Garamond"/>
              </a:rPr>
              <a:t>m</a:t>
            </a:r>
            <a:r>
              <a:rPr lang="en-US" sz="2400" b="1" kern="0" dirty="0" smtClean="0">
                <a:solidFill>
                  <a:srgbClr val="3A5E8C"/>
                </a:solidFill>
                <a:latin typeface="Garamond"/>
              </a:rPr>
              <a:t>atrix</a:t>
            </a:r>
            <a:br>
              <a:rPr lang="en-US" sz="2400" b="1" kern="0" dirty="0" smtClean="0">
                <a:solidFill>
                  <a:srgbClr val="3A5E8C"/>
                </a:solidFill>
                <a:latin typeface="Garamond"/>
              </a:rPr>
            </a:b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326446" y="925956"/>
                <a:ext cx="8686800" cy="2204706"/>
              </a:xfrm>
              <a:prstGeom prst="rect">
                <a:avLst/>
              </a:prstGeom>
              <a:noFill/>
            </p:spPr>
            <p:txBody>
              <a:bodyPr wrap="square" rtlCol="0">
                <a:spAutoFit/>
              </a:bodyPr>
              <a:lstStyle/>
              <a:p>
                <a:pPr marL="285750" indent="-285750">
                  <a:buFont typeface="Courier New" panose="02070309020205020404" pitchFamily="49" charset="0"/>
                  <a:buChar char="o"/>
                </a:pPr>
                <a:r>
                  <a:rPr lang="en-US" sz="2400" kern="0" dirty="0" smtClean="0">
                    <a:solidFill>
                      <a:schemeClr val="tx2"/>
                    </a:solidFill>
                    <a:latin typeface="Garamond" panose="02020404030301010803" pitchFamily="18" charset="0"/>
                  </a:rPr>
                  <a:t>Suppose  there are two matrices </a:t>
                </a:r>
                <a:r>
                  <a:rPr lang="en-US" sz="2400" dirty="0" smtClean="0">
                    <a:solidFill>
                      <a:schemeClr val="tx2"/>
                    </a:solidFill>
                    <a:latin typeface="Garamond" panose="02020404030301010803" pitchFamily="18" charset="0"/>
                  </a:rPr>
                  <a:t>:</a:t>
                </a:r>
              </a:p>
              <a:p>
                <a:pPr marL="285750" indent="-285750">
                  <a:buFont typeface="Courier New" panose="02070309020205020404" pitchFamily="49" charset="0"/>
                  <a:buChar char="o"/>
                </a:pPr>
                <a:endParaRPr lang="en-US" dirty="0">
                  <a:solidFill>
                    <a:schemeClr val="tx2"/>
                  </a:solidFill>
                </a:endParaRPr>
              </a:p>
              <a:p>
                <a:pPr/>
                <a14:m>
                  <m:oMathPara xmlns:m="http://schemas.openxmlformats.org/officeDocument/2006/math">
                    <m:oMathParaPr>
                      <m:jc m:val="centerGroup"/>
                    </m:oMathParaPr>
                    <m:oMath xmlns:m="http://schemas.openxmlformats.org/officeDocument/2006/math">
                      <m:sSub>
                        <m:sSubPr>
                          <m:ctrlPr>
                            <a:rPr lang="en-US" sz="2400" b="1" i="1" kern="0">
                              <a:solidFill>
                                <a:schemeClr val="tx2"/>
                              </a:solidFill>
                              <a:latin typeface="Cambria Math" panose="02040503050406030204" pitchFamily="18" charset="0"/>
                            </a:rPr>
                          </m:ctrlPr>
                        </m:sSubPr>
                        <m:e>
                          <m:r>
                            <a:rPr lang="en-US" sz="2400" b="1" i="1" kern="0">
                              <a:solidFill>
                                <a:schemeClr val="tx2"/>
                              </a:solidFill>
                              <a:latin typeface="Cambria Math"/>
                            </a:rPr>
                            <m:t>𝐃</m:t>
                          </m:r>
                        </m:e>
                        <m:sub>
                          <m:d>
                            <m:dPr>
                              <m:ctrlPr>
                                <a:rPr lang="en-US" sz="2400" b="1"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b="0" i="1" kern="0" smtClean="0">
                                  <a:solidFill>
                                    <a:schemeClr val="tx2"/>
                                  </a:solidFill>
                                  <a:latin typeface="Cambria Math" panose="02040503050406030204" pitchFamily="18" charset="0"/>
                                </a:rPr>
                                <m:t>,   </m:t>
                              </m:r>
                              <m:r>
                                <a:rPr lang="en-US" sz="2400" i="1" kern="0">
                                  <a:solidFill>
                                    <a:schemeClr val="tx2"/>
                                  </a:solidFill>
                                  <a:latin typeface="Cambria Math"/>
                                </a:rPr>
                                <m:t>𝑞</m:t>
                              </m:r>
                            </m:e>
                          </m:d>
                        </m:sub>
                      </m:sSub>
                      <m:r>
                        <a:rPr lang="en-US" sz="2400" b="1" i="1" kern="0">
                          <a:solidFill>
                            <a:schemeClr val="tx2"/>
                          </a:solidFill>
                          <a:latin typeface="Cambria Math"/>
                        </a:rPr>
                        <m:t>=</m:t>
                      </m:r>
                      <m:d>
                        <m:dPr>
                          <m:ctrlPr>
                            <a:rPr lang="en-US" sz="2400" b="1" i="1" kern="0">
                              <a:solidFill>
                                <a:schemeClr val="tx2"/>
                              </a:solidFill>
                              <a:latin typeface="Cambria Math" panose="02040503050406030204" pitchFamily="18" charset="0"/>
                            </a:rPr>
                          </m:ctrlPr>
                        </m:dPr>
                        <m:e>
                          <m:m>
                            <m:mPr>
                              <m:mcs>
                                <m:mc>
                                  <m:mcPr>
                                    <m:count m:val="3"/>
                                    <m:mcJc m:val="center"/>
                                  </m:mcPr>
                                </m:mc>
                              </m:mcs>
                              <m:ctrlPr>
                                <a:rPr lang="en-US" sz="2400" b="1" i="1" kern="0">
                                  <a:solidFill>
                                    <a:schemeClr val="tx2"/>
                                  </a:solidFill>
                                  <a:latin typeface="Cambria Math" panose="02040503050406030204" pitchFamily="18" charset="0"/>
                                </a:rPr>
                              </m:ctrlPr>
                            </m:mPr>
                            <m:mr>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1,1</m:t>
                                        </m:r>
                                      </m:e>
                                    </m:d>
                                  </m:sub>
                                </m:sSub>
                              </m:e>
                              <m:e>
                                <m:r>
                                  <a:rPr lang="en-US" sz="2400" b="1" i="1" kern="0">
                                    <a:solidFill>
                                      <a:schemeClr val="tx2"/>
                                    </a:solidFill>
                                    <a:latin typeface="Cambria Math"/>
                                  </a:rPr>
                                  <m:t>⋯</m:t>
                                </m:r>
                              </m:e>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1,</m:t>
                                        </m:r>
                                        <m:r>
                                          <a:rPr lang="en-US" sz="2400" i="1" kern="0">
                                            <a:solidFill>
                                              <a:schemeClr val="tx2"/>
                                            </a:solidFill>
                                            <a:latin typeface="Cambria Math"/>
                                          </a:rPr>
                                          <m:t>𝑞</m:t>
                                        </m:r>
                                      </m:e>
                                    </m:d>
                                  </m:sub>
                                </m:sSub>
                              </m:e>
                            </m:mr>
                            <m:mr>
                              <m:e>
                                <m:r>
                                  <a:rPr lang="en-US" sz="2400" b="1" i="1" kern="0">
                                    <a:solidFill>
                                      <a:schemeClr val="tx2"/>
                                    </a:solidFill>
                                    <a:latin typeface="Cambria Math"/>
                                  </a:rPr>
                                  <m:t>⋮</m:t>
                                </m:r>
                              </m:e>
                              <m:e>
                                <m:r>
                                  <a:rPr lang="en-US" sz="2400" b="1" i="1" kern="0">
                                    <a:solidFill>
                                      <a:schemeClr val="tx2"/>
                                    </a:solidFill>
                                    <a:latin typeface="Cambria Math"/>
                                  </a:rPr>
                                  <m:t>⋱</m:t>
                                </m:r>
                              </m:e>
                              <m:e>
                                <m:r>
                                  <a:rPr lang="en-US" sz="2400" b="1" i="1" kern="0">
                                    <a:solidFill>
                                      <a:schemeClr val="tx2"/>
                                    </a:solidFill>
                                    <a:latin typeface="Cambria Math"/>
                                  </a:rPr>
                                  <m:t>⋮</m:t>
                                </m:r>
                              </m:e>
                            </m:mr>
                            <m:mr>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i="1" kern="0">
                                            <a:solidFill>
                                              <a:schemeClr val="tx2"/>
                                            </a:solidFill>
                                            <a:latin typeface="Cambria Math"/>
                                          </a:rPr>
                                          <m:t>,1</m:t>
                                        </m:r>
                                      </m:e>
                                    </m:d>
                                  </m:sub>
                                </m:sSub>
                              </m:e>
                              <m:e>
                                <m:r>
                                  <a:rPr lang="en-US" sz="2400" b="1" i="1" kern="0">
                                    <a:solidFill>
                                      <a:schemeClr val="tx2"/>
                                    </a:solidFill>
                                    <a:latin typeface="Cambria Math"/>
                                  </a:rPr>
                                  <m:t>⋯</m:t>
                                </m:r>
                              </m:e>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i="1" kern="0">
                                            <a:solidFill>
                                              <a:schemeClr val="tx2"/>
                                            </a:solidFill>
                                            <a:latin typeface="Cambria Math"/>
                                          </a:rPr>
                                          <m:t>,</m:t>
                                        </m:r>
                                        <m:r>
                                          <a:rPr lang="en-US" sz="2400" i="1" kern="0">
                                            <a:solidFill>
                                              <a:schemeClr val="tx2"/>
                                            </a:solidFill>
                                            <a:latin typeface="Cambria Math"/>
                                          </a:rPr>
                                          <m:t>𝑞</m:t>
                                        </m:r>
                                      </m:e>
                                    </m:d>
                                  </m:sub>
                                </m:sSub>
                              </m:e>
                            </m:mr>
                          </m:m>
                        </m:e>
                      </m:d>
                      <m:sSub>
                        <m:sSubPr>
                          <m:ctrlPr>
                            <a:rPr lang="en-US" sz="2400" b="1" i="1" kern="0">
                              <a:solidFill>
                                <a:schemeClr val="tx2"/>
                              </a:solidFill>
                              <a:latin typeface="Cambria Math" panose="02040503050406030204" pitchFamily="18" charset="0"/>
                            </a:rPr>
                          </m:ctrlPr>
                        </m:sSubPr>
                        <m:e>
                          <m:r>
                            <a:rPr lang="en-US" sz="2400" b="1" i="1" kern="0">
                              <a:solidFill>
                                <a:schemeClr val="tx2"/>
                              </a:solidFill>
                              <a:latin typeface="Cambria Math"/>
                            </a:rPr>
                            <m:t>𝐄</m:t>
                          </m:r>
                        </m:e>
                        <m:sub>
                          <m:d>
                            <m:dPr>
                              <m:ctrlPr>
                                <a:rPr lang="en-US" sz="2400" b="1" i="1" kern="0">
                                  <a:solidFill>
                                    <a:schemeClr val="tx2"/>
                                  </a:solidFill>
                                  <a:latin typeface="Cambria Math" panose="02040503050406030204" pitchFamily="18" charset="0"/>
                                </a:rPr>
                              </m:ctrlPr>
                            </m:dPr>
                            <m:e>
                              <m:r>
                                <a:rPr lang="en-US" sz="2400" i="1" kern="0">
                                  <a:solidFill>
                                    <a:schemeClr val="tx2"/>
                                  </a:solidFill>
                                  <a:latin typeface="Cambria Math"/>
                                </a:rPr>
                                <m:t>𝑟</m:t>
                              </m:r>
                              <m:r>
                                <a:rPr lang="en-US" sz="2400" b="0" i="1" kern="0" smtClean="0">
                                  <a:solidFill>
                                    <a:schemeClr val="tx2"/>
                                  </a:solidFill>
                                  <a:latin typeface="Cambria Math" panose="02040503050406030204" pitchFamily="18" charset="0"/>
                                </a:rPr>
                                <m:t>,   </m:t>
                              </m:r>
                              <m:r>
                                <a:rPr lang="en-US" sz="2400" i="1" kern="0">
                                  <a:solidFill>
                                    <a:schemeClr val="tx2"/>
                                  </a:solidFill>
                                  <a:latin typeface="Cambria Math"/>
                                </a:rPr>
                                <m:t>𝑡</m:t>
                              </m:r>
                            </m:e>
                          </m:d>
                        </m:sub>
                      </m:sSub>
                      <m:r>
                        <a:rPr lang="en-US" sz="2400" b="1" i="1" kern="0">
                          <a:solidFill>
                            <a:schemeClr val="tx2"/>
                          </a:solidFill>
                          <a:latin typeface="Cambria Math"/>
                        </a:rPr>
                        <m:t>=</m:t>
                      </m:r>
                      <m:d>
                        <m:dPr>
                          <m:ctrlPr>
                            <a:rPr lang="en-US" sz="2400" b="1" i="1" kern="0">
                              <a:solidFill>
                                <a:schemeClr val="tx2"/>
                              </a:solidFill>
                              <a:latin typeface="Cambria Math" panose="02040503050406030204" pitchFamily="18" charset="0"/>
                            </a:rPr>
                          </m:ctrlPr>
                        </m:dPr>
                        <m:e>
                          <m:m>
                            <m:mPr>
                              <m:mcs>
                                <m:mc>
                                  <m:mcPr>
                                    <m:count m:val="3"/>
                                    <m:mcJc m:val="center"/>
                                  </m:mcPr>
                                </m:mc>
                              </m:mcs>
                              <m:ctrlPr>
                                <a:rPr lang="en-US" sz="2400" b="1" i="1" kern="0">
                                  <a:solidFill>
                                    <a:schemeClr val="tx2"/>
                                  </a:solidFill>
                                  <a:latin typeface="Cambria Math" panose="02040503050406030204" pitchFamily="18" charset="0"/>
                                </a:rPr>
                              </m:ctrlPr>
                            </m:mPr>
                            <m:mr>
                              <m:e>
                                <m:sSub>
                                  <m:sSubPr>
                                    <m:ctrlPr>
                                      <a:rPr lang="en-US" sz="2400" i="1" kern="0">
                                        <a:solidFill>
                                          <a:schemeClr val="tx2"/>
                                        </a:solidFill>
                                        <a:latin typeface="Cambria Math" panose="02040503050406030204" pitchFamily="18" charset="0"/>
                                      </a:rPr>
                                    </m:ctrlPr>
                                  </m:sSubPr>
                                  <m:e>
                                    <m:r>
                                      <a:rPr lang="en-US" sz="2400" b="0" i="1" kern="0" smtClean="0">
                                        <a:solidFill>
                                          <a:schemeClr val="tx2"/>
                                        </a:solidFill>
                                        <a:latin typeface="Cambria Math" panose="02040503050406030204" pitchFamily="18" charset="0"/>
                                      </a:rPr>
                                      <m:t>𝑒</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1,1</m:t>
                                        </m:r>
                                      </m:e>
                                    </m:d>
                                  </m:sub>
                                </m:sSub>
                              </m:e>
                              <m:e>
                                <m:r>
                                  <a:rPr lang="en-US" sz="2400" b="1" i="1" kern="0">
                                    <a:solidFill>
                                      <a:schemeClr val="tx2"/>
                                    </a:solidFill>
                                    <a:latin typeface="Cambria Math"/>
                                  </a:rPr>
                                  <m:t>⋯</m:t>
                                </m:r>
                              </m:e>
                              <m:e>
                                <m:sSub>
                                  <m:sSubPr>
                                    <m:ctrlPr>
                                      <a:rPr lang="en-US" sz="2400" i="1" kern="0">
                                        <a:solidFill>
                                          <a:schemeClr val="tx2"/>
                                        </a:solidFill>
                                        <a:latin typeface="Cambria Math" panose="02040503050406030204" pitchFamily="18" charset="0"/>
                                      </a:rPr>
                                    </m:ctrlPr>
                                  </m:sSubPr>
                                  <m:e>
                                    <m:r>
                                      <a:rPr lang="en-US" sz="2400" b="0" i="1" kern="0" smtClean="0">
                                        <a:solidFill>
                                          <a:schemeClr val="tx2"/>
                                        </a:solidFill>
                                        <a:latin typeface="Cambria Math" panose="02040503050406030204" pitchFamily="18" charset="0"/>
                                      </a:rPr>
                                      <m:t>𝑒</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1,</m:t>
                                        </m:r>
                                        <m:r>
                                          <a:rPr lang="en-US" sz="2400" b="0" i="1" kern="0" smtClean="0">
                                            <a:solidFill>
                                              <a:schemeClr val="tx2"/>
                                            </a:solidFill>
                                            <a:latin typeface="Cambria Math" panose="02040503050406030204" pitchFamily="18" charset="0"/>
                                          </a:rPr>
                                          <m:t>𝑡</m:t>
                                        </m:r>
                                      </m:e>
                                    </m:d>
                                  </m:sub>
                                </m:sSub>
                              </m:e>
                            </m:mr>
                            <m:mr>
                              <m:e>
                                <m:r>
                                  <a:rPr lang="en-US" sz="2400" b="1" i="1" kern="0">
                                    <a:solidFill>
                                      <a:schemeClr val="tx2"/>
                                    </a:solidFill>
                                    <a:latin typeface="Cambria Math"/>
                                  </a:rPr>
                                  <m:t>⋮</m:t>
                                </m:r>
                              </m:e>
                              <m:e>
                                <m:r>
                                  <a:rPr lang="en-US" sz="2400" b="1" i="1" kern="0">
                                    <a:solidFill>
                                      <a:schemeClr val="tx2"/>
                                    </a:solidFill>
                                    <a:latin typeface="Cambria Math"/>
                                  </a:rPr>
                                  <m:t>⋱</m:t>
                                </m:r>
                              </m:e>
                              <m:e>
                                <m:r>
                                  <a:rPr lang="en-US" sz="2400" b="1" i="1" kern="0">
                                    <a:solidFill>
                                      <a:schemeClr val="tx2"/>
                                    </a:solidFill>
                                    <a:latin typeface="Cambria Math"/>
                                  </a:rPr>
                                  <m:t>⋮</m:t>
                                </m:r>
                              </m:e>
                            </m:mr>
                            <m:mr>
                              <m:e>
                                <m:sSub>
                                  <m:sSubPr>
                                    <m:ctrlPr>
                                      <a:rPr lang="en-US" sz="2400" i="1" kern="0">
                                        <a:solidFill>
                                          <a:schemeClr val="tx2"/>
                                        </a:solidFill>
                                        <a:latin typeface="Cambria Math" panose="02040503050406030204" pitchFamily="18" charset="0"/>
                                      </a:rPr>
                                    </m:ctrlPr>
                                  </m:sSubPr>
                                  <m:e>
                                    <m:r>
                                      <a:rPr lang="en-US" sz="2400" b="0" i="1" kern="0" smtClean="0">
                                        <a:solidFill>
                                          <a:schemeClr val="tx2"/>
                                        </a:solidFill>
                                        <a:latin typeface="Cambria Math" panose="02040503050406030204" pitchFamily="18" charset="0"/>
                                      </a:rPr>
                                      <m:t>𝑒</m:t>
                                    </m:r>
                                  </m:e>
                                  <m:sub>
                                    <m:d>
                                      <m:dPr>
                                        <m:ctrlPr>
                                          <a:rPr lang="en-US" sz="2400" i="1" kern="0">
                                            <a:solidFill>
                                              <a:schemeClr val="tx2"/>
                                            </a:solidFill>
                                            <a:latin typeface="Cambria Math" panose="02040503050406030204" pitchFamily="18" charset="0"/>
                                          </a:rPr>
                                        </m:ctrlPr>
                                      </m:dPr>
                                      <m:e>
                                        <m:r>
                                          <a:rPr lang="en-US" sz="2400" b="0" i="1" kern="0" smtClean="0">
                                            <a:solidFill>
                                              <a:schemeClr val="tx2"/>
                                            </a:solidFill>
                                            <a:latin typeface="Cambria Math" panose="02040503050406030204" pitchFamily="18" charset="0"/>
                                          </a:rPr>
                                          <m:t>𝑟</m:t>
                                        </m:r>
                                        <m:r>
                                          <a:rPr lang="en-US" sz="2400" i="1" kern="0">
                                            <a:solidFill>
                                              <a:schemeClr val="tx2"/>
                                            </a:solidFill>
                                            <a:latin typeface="Cambria Math"/>
                                          </a:rPr>
                                          <m:t>,1</m:t>
                                        </m:r>
                                      </m:e>
                                    </m:d>
                                  </m:sub>
                                </m:sSub>
                              </m:e>
                              <m:e>
                                <m:r>
                                  <a:rPr lang="en-US" sz="2400" b="1" i="1" kern="0">
                                    <a:solidFill>
                                      <a:schemeClr val="tx2"/>
                                    </a:solidFill>
                                    <a:latin typeface="Cambria Math"/>
                                  </a:rPr>
                                  <m:t>⋯</m:t>
                                </m:r>
                              </m:e>
                              <m:e>
                                <m:sSub>
                                  <m:sSubPr>
                                    <m:ctrlPr>
                                      <a:rPr lang="en-US" sz="2400" i="1" kern="0">
                                        <a:solidFill>
                                          <a:schemeClr val="tx2"/>
                                        </a:solidFill>
                                        <a:latin typeface="Cambria Math" panose="02040503050406030204" pitchFamily="18" charset="0"/>
                                      </a:rPr>
                                    </m:ctrlPr>
                                  </m:sSubPr>
                                  <m:e>
                                    <m:r>
                                      <a:rPr lang="en-US" sz="2400" b="0" i="1" kern="0" smtClean="0">
                                        <a:solidFill>
                                          <a:schemeClr val="tx2"/>
                                        </a:solidFill>
                                        <a:latin typeface="Cambria Math" panose="02040503050406030204" pitchFamily="18" charset="0"/>
                                      </a:rPr>
                                      <m:t>𝑒</m:t>
                                    </m:r>
                                  </m:e>
                                  <m:sub>
                                    <m:d>
                                      <m:dPr>
                                        <m:ctrlPr>
                                          <a:rPr lang="en-US" sz="2400" i="1" kern="0">
                                            <a:solidFill>
                                              <a:schemeClr val="tx2"/>
                                            </a:solidFill>
                                            <a:latin typeface="Cambria Math" panose="02040503050406030204" pitchFamily="18" charset="0"/>
                                          </a:rPr>
                                        </m:ctrlPr>
                                      </m:dPr>
                                      <m:e>
                                        <m:r>
                                          <a:rPr lang="en-US" sz="2400" b="0" i="1" kern="0" smtClean="0">
                                            <a:solidFill>
                                              <a:schemeClr val="tx2"/>
                                            </a:solidFill>
                                            <a:latin typeface="Cambria Math" panose="02040503050406030204" pitchFamily="18" charset="0"/>
                                          </a:rPr>
                                          <m:t>𝑟</m:t>
                                        </m:r>
                                        <m:r>
                                          <a:rPr lang="en-US" sz="2400" i="1" kern="0">
                                            <a:solidFill>
                                              <a:schemeClr val="tx2"/>
                                            </a:solidFill>
                                            <a:latin typeface="Cambria Math"/>
                                          </a:rPr>
                                          <m:t>,</m:t>
                                        </m:r>
                                        <m:r>
                                          <a:rPr lang="en-US" sz="2400" b="0" i="1" kern="0" smtClean="0">
                                            <a:solidFill>
                                              <a:schemeClr val="tx2"/>
                                            </a:solidFill>
                                            <a:latin typeface="Cambria Math" panose="02040503050406030204" pitchFamily="18" charset="0"/>
                                          </a:rPr>
                                          <m:t>𝑡</m:t>
                                        </m:r>
                                      </m:e>
                                    </m:d>
                                  </m:sub>
                                </m:sSub>
                              </m:e>
                            </m:mr>
                          </m:m>
                        </m:e>
                      </m:d>
                    </m:oMath>
                  </m:oMathPara>
                </a14:m>
                <a:endParaRPr lang="en-US" sz="2400" dirty="0">
                  <a:solidFill>
                    <a:schemeClr val="tx2"/>
                  </a:solidFill>
                </a:endParaRPr>
              </a:p>
              <a:p>
                <a:pPr marL="285750" indent="-285750">
                  <a:buFont typeface="Courier New" panose="02070309020205020404" pitchFamily="49" charset="0"/>
                  <a:buChar char="o"/>
                </a:pPr>
                <a:endParaRPr lang="en-US" dirty="0">
                  <a:solidFill>
                    <a:schemeClr val="tx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26446" y="925956"/>
                <a:ext cx="8686800" cy="2204706"/>
              </a:xfrm>
              <a:prstGeom prst="rect">
                <a:avLst/>
              </a:prstGeom>
              <a:blipFill rotWithShape="0">
                <a:blip r:embed="rId2"/>
                <a:stretch>
                  <a:fillRect l="-982" t="-22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653963" y="2946422"/>
                <a:ext cx="4008854" cy="12813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kern="0">
                          <a:solidFill>
                            <a:schemeClr val="tx2"/>
                          </a:solidFill>
                          <a:latin typeface="Cambria Math"/>
                        </a:rPr>
                        <m:t>𝐐</m:t>
                      </m:r>
                      <m:r>
                        <a:rPr lang="en-US" sz="2400" b="1" i="1" kern="0">
                          <a:solidFill>
                            <a:schemeClr val="tx2"/>
                          </a:solidFill>
                          <a:latin typeface="Cambria Math"/>
                        </a:rPr>
                        <m:t> =</m:t>
                      </m:r>
                      <m:d>
                        <m:dPr>
                          <m:ctrlPr>
                            <a:rPr lang="en-US" sz="2400" b="1" i="1" kern="0">
                              <a:solidFill>
                                <a:schemeClr val="tx2"/>
                              </a:solidFill>
                              <a:latin typeface="Cambria Math" panose="02040503050406030204" pitchFamily="18" charset="0"/>
                            </a:rPr>
                          </m:ctrlPr>
                        </m:dPr>
                        <m:e>
                          <m:m>
                            <m:mPr>
                              <m:mcs>
                                <m:mc>
                                  <m:mcPr>
                                    <m:count m:val="3"/>
                                    <m:mcJc m:val="center"/>
                                  </m:mcPr>
                                </m:mc>
                              </m:mcs>
                              <m:ctrlPr>
                                <a:rPr lang="en-US" sz="2400" b="1" i="1" kern="0">
                                  <a:solidFill>
                                    <a:schemeClr val="tx2"/>
                                  </a:solidFill>
                                  <a:latin typeface="Cambria Math" panose="02040503050406030204" pitchFamily="18" charset="0"/>
                                </a:rPr>
                              </m:ctrlPr>
                            </m:mPr>
                            <m:mr>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1,1</m:t>
                                        </m:r>
                                      </m:e>
                                    </m:d>
                                  </m:sub>
                                </m:sSub>
                                <m:r>
                                  <a:rPr lang="en-US" sz="2400" b="1" kern="0">
                                    <a:solidFill>
                                      <a:schemeClr val="tx2"/>
                                    </a:solidFill>
                                    <a:latin typeface="Cambria Math"/>
                                  </a:rPr>
                                  <m:t>𝐄</m:t>
                                </m:r>
                              </m:e>
                              <m:e>
                                <m:r>
                                  <a:rPr lang="en-US" sz="2400" b="1" i="1" kern="0">
                                    <a:solidFill>
                                      <a:schemeClr val="tx2"/>
                                    </a:solidFill>
                                    <a:latin typeface="Cambria Math"/>
                                  </a:rPr>
                                  <m:t>⋯</m:t>
                                </m:r>
                              </m:e>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1,</m:t>
                                        </m:r>
                                        <m:r>
                                          <a:rPr lang="en-US" sz="2400" i="1" kern="0">
                                            <a:solidFill>
                                              <a:schemeClr val="tx2"/>
                                            </a:solidFill>
                                            <a:latin typeface="Cambria Math"/>
                                          </a:rPr>
                                          <m:t>𝑞</m:t>
                                        </m:r>
                                      </m:e>
                                    </m:d>
                                  </m:sub>
                                </m:sSub>
                                <m:r>
                                  <a:rPr lang="en-US" sz="2400" b="1" kern="0">
                                    <a:solidFill>
                                      <a:schemeClr val="tx2"/>
                                    </a:solidFill>
                                    <a:latin typeface="Cambria Math"/>
                                  </a:rPr>
                                  <m:t>𝐄</m:t>
                                </m:r>
                              </m:e>
                            </m:mr>
                            <m:mr>
                              <m:e>
                                <m:r>
                                  <a:rPr lang="en-US" sz="2400" b="1" i="1" kern="0">
                                    <a:solidFill>
                                      <a:schemeClr val="tx2"/>
                                    </a:solidFill>
                                    <a:latin typeface="Cambria Math"/>
                                  </a:rPr>
                                  <m:t>⋮</m:t>
                                </m:r>
                              </m:e>
                              <m:e>
                                <m:r>
                                  <a:rPr lang="en-US" sz="2400" b="1" i="1" kern="0">
                                    <a:solidFill>
                                      <a:schemeClr val="tx2"/>
                                    </a:solidFill>
                                    <a:latin typeface="Cambria Math"/>
                                  </a:rPr>
                                  <m:t>⋱</m:t>
                                </m:r>
                              </m:e>
                              <m:e>
                                <m:r>
                                  <a:rPr lang="en-US" sz="2400" b="1" i="1" kern="0">
                                    <a:solidFill>
                                      <a:schemeClr val="tx2"/>
                                    </a:solidFill>
                                    <a:latin typeface="Cambria Math"/>
                                  </a:rPr>
                                  <m:t>⋮</m:t>
                                </m:r>
                              </m:e>
                            </m:mr>
                            <m:mr>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i="1" kern="0">
                                            <a:solidFill>
                                              <a:schemeClr val="tx2"/>
                                            </a:solidFill>
                                            <a:latin typeface="Cambria Math"/>
                                          </a:rPr>
                                          <m:t>,1</m:t>
                                        </m:r>
                                      </m:e>
                                    </m:d>
                                  </m:sub>
                                </m:sSub>
                                <m:r>
                                  <a:rPr lang="en-US" sz="2400" b="1" kern="0">
                                    <a:solidFill>
                                      <a:schemeClr val="tx2"/>
                                    </a:solidFill>
                                    <a:latin typeface="Cambria Math"/>
                                  </a:rPr>
                                  <m:t>𝐄</m:t>
                                </m:r>
                              </m:e>
                              <m:e>
                                <m:r>
                                  <a:rPr lang="en-US" sz="2400" b="1" i="1" kern="0">
                                    <a:solidFill>
                                      <a:schemeClr val="tx2"/>
                                    </a:solidFill>
                                    <a:latin typeface="Cambria Math"/>
                                  </a:rPr>
                                  <m:t>⋯</m:t>
                                </m:r>
                              </m:e>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i="1" kern="0">
                                            <a:solidFill>
                                              <a:schemeClr val="tx2"/>
                                            </a:solidFill>
                                            <a:latin typeface="Cambria Math"/>
                                          </a:rPr>
                                          <m:t>,</m:t>
                                        </m:r>
                                        <m:r>
                                          <a:rPr lang="en-US" sz="2400" i="1" kern="0">
                                            <a:solidFill>
                                              <a:schemeClr val="tx2"/>
                                            </a:solidFill>
                                            <a:latin typeface="Cambria Math"/>
                                          </a:rPr>
                                          <m:t>𝑞</m:t>
                                        </m:r>
                                      </m:e>
                                    </m:d>
                                  </m:sub>
                                </m:sSub>
                                <m:r>
                                  <a:rPr lang="en-US" sz="2400" b="1" kern="0">
                                    <a:solidFill>
                                      <a:schemeClr val="tx2"/>
                                    </a:solidFill>
                                    <a:latin typeface="Cambria Math"/>
                                  </a:rPr>
                                  <m:t>𝐄</m:t>
                                </m:r>
                              </m:e>
                            </m:mr>
                          </m:m>
                        </m:e>
                      </m:d>
                    </m:oMath>
                  </m:oMathPara>
                </a14:m>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2653963" y="2946422"/>
                <a:ext cx="4008854" cy="128137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17542" y="4327422"/>
                <a:ext cx="4996881" cy="461665"/>
              </a:xfrm>
              <a:prstGeom prst="rect">
                <a:avLst/>
              </a:prstGeom>
            </p:spPr>
            <p:txBody>
              <a:bodyPr wrap="none">
                <a:spAutoFit/>
              </a:bodyPr>
              <a:lstStyle/>
              <a:p>
                <a:pPr marL="285750" indent="-285750">
                  <a:buFont typeface="Courier New" panose="02070309020205020404" pitchFamily="49" charset="0"/>
                  <a:buChar char="o"/>
                </a:pPr>
                <a:r>
                  <a:rPr lang="en-US" sz="2400" kern="0" dirty="0" smtClean="0">
                    <a:solidFill>
                      <a:schemeClr val="tx2"/>
                    </a:solidFill>
                    <a:latin typeface="Garamond" panose="02020404030301010803" pitchFamily="18" charset="0"/>
                  </a:rPr>
                  <a:t>Impose condition that </a:t>
                </a:r>
                <a14:m>
                  <m:oMath xmlns:m="http://schemas.openxmlformats.org/officeDocument/2006/math">
                    <m:r>
                      <a:rPr lang="en-US" sz="2400" b="1" kern="0">
                        <a:solidFill>
                          <a:schemeClr val="tx2"/>
                        </a:solidFill>
                        <a:latin typeface="Cambria Math"/>
                      </a:rPr>
                      <m:t>𝐐</m:t>
                    </m:r>
                  </m:oMath>
                </a14:m>
                <a:r>
                  <a:rPr lang="en-US" sz="2400" kern="0" dirty="0" smtClean="0">
                    <a:solidFill>
                      <a:schemeClr val="tx2"/>
                    </a:solidFill>
                    <a:latin typeface="Garamond" panose="02020404030301010803" pitchFamily="18" charset="0"/>
                  </a:rPr>
                  <a:t> is symmetric</a:t>
                </a:r>
                <a:endParaRPr lang="en-US" sz="2400" dirty="0">
                  <a:solidFill>
                    <a:schemeClr val="tx2"/>
                  </a:solidFill>
                  <a:latin typeface="Garamond" panose="02020404030301010803"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7542" y="4327422"/>
                <a:ext cx="4996881" cy="461665"/>
              </a:xfrm>
              <a:prstGeom prst="rect">
                <a:avLst/>
              </a:prstGeom>
              <a:blipFill rotWithShape="0">
                <a:blip r:embed="rId4"/>
                <a:stretch>
                  <a:fillRect l="-1707" t="-10526" r="-1098"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36592" y="5305113"/>
                <a:ext cx="6384513" cy="14704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1" i="1" kern="0" smtClean="0">
                              <a:solidFill>
                                <a:schemeClr val="tx2"/>
                              </a:solidFill>
                              <a:latin typeface="Cambria Math" panose="02040503050406030204" pitchFamily="18" charset="0"/>
                            </a:rPr>
                          </m:ctrlPr>
                        </m:sSubPr>
                        <m:e>
                          <m:d>
                            <m:dPr>
                              <m:ctrlPr>
                                <a:rPr lang="en-US" sz="2400" b="1" i="1" kern="0">
                                  <a:solidFill>
                                    <a:schemeClr val="tx2"/>
                                  </a:solidFill>
                                  <a:latin typeface="Cambria Math" panose="02040503050406030204" pitchFamily="18" charset="0"/>
                                </a:rPr>
                              </m:ctrlPr>
                            </m:dPr>
                            <m:e>
                              <m:r>
                                <a:rPr lang="en-US" sz="2400" b="1" kern="0">
                                  <a:solidFill>
                                    <a:schemeClr val="tx2"/>
                                  </a:solidFill>
                                  <a:latin typeface="Cambria Math"/>
                                </a:rPr>
                                <m:t>𝐇𝐐</m:t>
                              </m:r>
                            </m:e>
                          </m:d>
                        </m:e>
                        <m:sub>
                          <m:d>
                            <m:dPr>
                              <m:ctrlPr>
                                <a:rPr lang="en-US" sz="2400" b="1" i="1" kern="0">
                                  <a:solidFill>
                                    <a:schemeClr val="tx2"/>
                                  </a:solidFill>
                                  <a:latin typeface="Cambria Math" panose="02040503050406030204" pitchFamily="18" charset="0"/>
                                </a:rPr>
                              </m:ctrlPr>
                            </m:dPr>
                            <m:e>
                              <m:r>
                                <a:rPr lang="en-US" sz="2400" i="1" kern="0">
                                  <a:solidFill>
                                    <a:schemeClr val="tx2"/>
                                  </a:solidFill>
                                  <a:latin typeface="Cambria Math"/>
                                </a:rPr>
                                <m:t>𝑛</m:t>
                              </m:r>
                              <m:r>
                                <a:rPr lang="en-US" sz="2400" b="0" i="0" kern="0" smtClean="0">
                                  <a:solidFill>
                                    <a:schemeClr val="tx2"/>
                                  </a:solidFill>
                                  <a:latin typeface="Cambria Math" panose="02040503050406030204" pitchFamily="18" charset="0"/>
                                </a:rPr>
                                <m:t>,</m:t>
                              </m:r>
                              <m:r>
                                <a:rPr lang="en-US" sz="2400" b="0" i="1" kern="0" smtClean="0">
                                  <a:solidFill>
                                    <a:schemeClr val="tx2"/>
                                  </a:solidFill>
                                  <a:latin typeface="Cambria Math" panose="02040503050406030204" pitchFamily="18" charset="0"/>
                                </a:rPr>
                                <m:t>   </m:t>
                              </m:r>
                              <m:r>
                                <a:rPr lang="en-US" sz="2400" i="1" kern="0">
                                  <a:solidFill>
                                    <a:schemeClr val="tx2"/>
                                  </a:solidFill>
                                  <a:latin typeface="Cambria Math"/>
                                </a:rPr>
                                <m:t>𝑚</m:t>
                              </m:r>
                            </m:e>
                          </m:d>
                        </m:sub>
                      </m:sSub>
                      <m:r>
                        <a:rPr lang="en-US" sz="2400" i="1" kern="0">
                          <a:solidFill>
                            <a:schemeClr val="tx2"/>
                          </a:solidFill>
                          <a:latin typeface="Cambria Math"/>
                        </a:rPr>
                        <m:t>=</m:t>
                      </m:r>
                      <m:sSub>
                        <m:sSubPr>
                          <m:ctrlPr>
                            <a:rPr lang="en-US" sz="2400" b="1" i="1" kern="0">
                              <a:solidFill>
                                <a:schemeClr val="tx2"/>
                              </a:solidFill>
                              <a:latin typeface="Cambria Math" panose="02040503050406030204" pitchFamily="18" charset="0"/>
                            </a:rPr>
                          </m:ctrlPr>
                        </m:sSubPr>
                        <m:e>
                          <m:r>
                            <a:rPr lang="en-US" sz="2400" b="1" i="1" kern="0">
                              <a:solidFill>
                                <a:schemeClr val="tx2"/>
                              </a:solidFill>
                              <a:latin typeface="Cambria Math"/>
                            </a:rPr>
                            <m:t>𝐇</m:t>
                          </m:r>
                        </m:e>
                        <m:sub>
                          <m:d>
                            <m:dPr>
                              <m:ctrlPr>
                                <a:rPr lang="en-US" sz="2400" b="1" i="1" kern="0">
                                  <a:solidFill>
                                    <a:schemeClr val="tx2"/>
                                  </a:solidFill>
                                  <a:latin typeface="Cambria Math" panose="02040503050406030204" pitchFamily="18" charset="0"/>
                                </a:rPr>
                              </m:ctrlPr>
                            </m:dPr>
                            <m:e>
                              <m:r>
                                <a:rPr lang="en-US" sz="2400" i="1" kern="0">
                                  <a:solidFill>
                                    <a:schemeClr val="tx2"/>
                                  </a:solidFill>
                                  <a:latin typeface="Cambria Math"/>
                                </a:rPr>
                                <m:t>𝑛</m:t>
                              </m:r>
                              <m:r>
                                <a:rPr lang="en-US" sz="2400" b="0" i="1" kern="0" smtClean="0">
                                  <a:solidFill>
                                    <a:schemeClr val="tx2"/>
                                  </a:solidFill>
                                  <a:latin typeface="Cambria Math" panose="02040503050406030204" pitchFamily="18" charset="0"/>
                                </a:rPr>
                                <m:t>,   </m:t>
                              </m:r>
                              <m:r>
                                <a:rPr lang="en-US" sz="2400" i="1" kern="0">
                                  <a:solidFill>
                                    <a:schemeClr val="tx2"/>
                                  </a:solidFill>
                                  <a:latin typeface="Cambria Math"/>
                                </a:rPr>
                                <m:t>𝑚</m:t>
                              </m:r>
                            </m:e>
                          </m:d>
                        </m:sub>
                      </m:sSub>
                      <m:limLow>
                        <m:limLowPr>
                          <m:ctrlPr>
                            <a:rPr lang="en-US" sz="2400" i="1" kern="0">
                              <a:solidFill>
                                <a:schemeClr val="tx2"/>
                              </a:solidFill>
                              <a:latin typeface="Cambria Math" panose="02040503050406030204" pitchFamily="18" charset="0"/>
                            </a:rPr>
                          </m:ctrlPr>
                        </m:limLowPr>
                        <m:e>
                          <m:groupChr>
                            <m:groupChrPr>
                              <m:chr m:val="⏟"/>
                              <m:ctrlPr>
                                <a:rPr lang="en-US" sz="2400" i="1" kern="0">
                                  <a:solidFill>
                                    <a:schemeClr val="tx2"/>
                                  </a:solidFill>
                                  <a:latin typeface="Cambria Math" panose="02040503050406030204" pitchFamily="18" charset="0"/>
                                </a:rPr>
                              </m:ctrlPr>
                            </m:groupChrPr>
                            <m:e>
                              <m:d>
                                <m:dPr>
                                  <m:ctrlPr>
                                    <a:rPr lang="en-US" sz="2400" i="1" kern="0">
                                      <a:solidFill>
                                        <a:schemeClr val="tx2"/>
                                      </a:solidFill>
                                      <a:latin typeface="Cambria Math" panose="02040503050406030204" pitchFamily="18" charset="0"/>
                                    </a:rPr>
                                  </m:ctrlPr>
                                </m:dPr>
                                <m:e>
                                  <m:limLow>
                                    <m:limLowPr>
                                      <m:ctrlPr>
                                        <a:rPr lang="en-US" sz="2400" b="1" i="1" kern="0">
                                          <a:solidFill>
                                            <a:schemeClr val="tx2"/>
                                          </a:solidFill>
                                          <a:latin typeface="Cambria Math" panose="02040503050406030204" pitchFamily="18" charset="0"/>
                                        </a:rPr>
                                      </m:ctrlPr>
                                    </m:limLowPr>
                                    <m:e>
                                      <m:groupChr>
                                        <m:groupChrPr>
                                          <m:chr m:val="⏟"/>
                                          <m:ctrlPr>
                                            <a:rPr lang="en-US" sz="2400" b="1" i="1" kern="0">
                                              <a:solidFill>
                                                <a:schemeClr val="tx2"/>
                                              </a:solidFill>
                                              <a:latin typeface="Cambria Math" panose="02040503050406030204" pitchFamily="18" charset="0"/>
                                            </a:rPr>
                                          </m:ctrlPr>
                                        </m:groupChrPr>
                                        <m:e>
                                          <m:sSub>
                                            <m:sSubPr>
                                              <m:ctrlPr>
                                                <a:rPr lang="en-US" sz="2400" b="1" i="1" kern="0">
                                                  <a:solidFill>
                                                    <a:schemeClr val="tx2"/>
                                                  </a:solidFill>
                                                  <a:latin typeface="Cambria Math" panose="02040503050406030204" pitchFamily="18" charset="0"/>
                                                </a:rPr>
                                              </m:ctrlPr>
                                            </m:sSubPr>
                                            <m:e>
                                              <m:r>
                                                <a:rPr lang="en-US" sz="2400" b="1" i="1" kern="0">
                                                  <a:solidFill>
                                                    <a:schemeClr val="tx2"/>
                                                  </a:solidFill>
                                                  <a:latin typeface="Cambria Math"/>
                                                </a:rPr>
                                                <m:t>𝐃</m:t>
                                              </m:r>
                                            </m:e>
                                            <m:sub>
                                              <m:d>
                                                <m:dPr>
                                                  <m:ctrlPr>
                                                    <a:rPr lang="en-US" sz="2400" b="1"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b="0" i="1" kern="0" smtClean="0">
                                                      <a:solidFill>
                                                        <a:schemeClr val="tx2"/>
                                                      </a:solidFill>
                                                      <a:latin typeface="Cambria Math" panose="02040503050406030204" pitchFamily="18" charset="0"/>
                                                    </a:rPr>
                                                    <m:t>,   </m:t>
                                                  </m:r>
                                                  <m:r>
                                                    <a:rPr lang="en-US" sz="2400" i="1" kern="0">
                                                      <a:solidFill>
                                                        <a:schemeClr val="tx2"/>
                                                      </a:solidFill>
                                                      <a:latin typeface="Cambria Math"/>
                                                    </a:rPr>
                                                    <m:t>𝑞</m:t>
                                                  </m:r>
                                                </m:e>
                                              </m:d>
                                            </m:sub>
                                          </m:sSub>
                                        </m:e>
                                      </m:groupChr>
                                    </m:e>
                                    <m:lim>
                                      <m:eqArr>
                                        <m:eqArrPr>
                                          <m:ctrlPr>
                                            <a:rPr lang="en-US" sz="2400" i="1" kern="0">
                                              <a:solidFill>
                                                <a:schemeClr val="tx2"/>
                                              </a:solidFill>
                                              <a:latin typeface="Cambria Math" panose="02040503050406030204" pitchFamily="18" charset="0"/>
                                            </a:rPr>
                                          </m:ctrlPr>
                                        </m:eqArrPr>
                                        <m:e>
                                          <m:r>
                                            <a:rPr lang="en-US" sz="2400" i="1" kern="0">
                                              <a:solidFill>
                                                <a:schemeClr val="tx2"/>
                                              </a:solidFill>
                                              <a:latin typeface="Cambria Math"/>
                                            </a:rPr>
                                            <m:t>𝑡𝑒𝑚𝑝𝑜𝑟𝑎𝑙</m:t>
                                          </m:r>
                                        </m:e>
                                        <m:e>
                                          <m:r>
                                            <a:rPr lang="en-US" sz="2400" i="1" kern="0">
                                              <a:solidFill>
                                                <a:schemeClr val="tx2"/>
                                              </a:solidFill>
                                              <a:latin typeface="Cambria Math"/>
                                            </a:rPr>
                                            <m:t>𝑐𝑜𝑣𝑎𝑟𝑖𝑎𝑛𝑐𝑒</m:t>
                                          </m:r>
                                        </m:e>
                                      </m:eqArr>
                                    </m:lim>
                                  </m:limLow>
                                  <m:r>
                                    <a:rPr lang="en-US" sz="2400" kern="0">
                                      <a:solidFill>
                                        <a:schemeClr val="tx2"/>
                                      </a:solidFill>
                                      <a:latin typeface="Cambria Math"/>
                                    </a:rPr>
                                    <m:t>⊗</m:t>
                                  </m:r>
                                  <m:limLow>
                                    <m:limLowPr>
                                      <m:ctrlPr>
                                        <a:rPr lang="en-US" sz="2400" b="1" i="1" kern="0">
                                          <a:solidFill>
                                            <a:schemeClr val="tx2"/>
                                          </a:solidFill>
                                          <a:latin typeface="Cambria Math" panose="02040503050406030204" pitchFamily="18" charset="0"/>
                                        </a:rPr>
                                      </m:ctrlPr>
                                    </m:limLowPr>
                                    <m:e>
                                      <m:groupChr>
                                        <m:groupChrPr>
                                          <m:chr m:val="⏟"/>
                                          <m:ctrlPr>
                                            <a:rPr lang="en-US" sz="2400" b="1" i="1" kern="0">
                                              <a:solidFill>
                                                <a:schemeClr val="tx2"/>
                                              </a:solidFill>
                                              <a:latin typeface="Cambria Math" panose="02040503050406030204" pitchFamily="18" charset="0"/>
                                            </a:rPr>
                                          </m:ctrlPr>
                                        </m:groupChrPr>
                                        <m:e>
                                          <m:sSub>
                                            <m:sSubPr>
                                              <m:ctrlPr>
                                                <a:rPr lang="en-US" sz="2400" b="1" i="1" kern="0">
                                                  <a:solidFill>
                                                    <a:schemeClr val="tx2"/>
                                                  </a:solidFill>
                                                  <a:latin typeface="Cambria Math" panose="02040503050406030204" pitchFamily="18" charset="0"/>
                                                </a:rPr>
                                              </m:ctrlPr>
                                            </m:sSubPr>
                                            <m:e>
                                              <m:r>
                                                <a:rPr lang="en-US" sz="2400" b="1" i="1" kern="0">
                                                  <a:solidFill>
                                                    <a:schemeClr val="tx2"/>
                                                  </a:solidFill>
                                                  <a:latin typeface="Cambria Math"/>
                                                </a:rPr>
                                                <m:t>𝐄</m:t>
                                              </m:r>
                                            </m:e>
                                            <m:sub>
                                              <m:d>
                                                <m:dPr>
                                                  <m:ctrlPr>
                                                    <a:rPr lang="en-US" sz="2400" b="1" i="1" kern="0">
                                                      <a:solidFill>
                                                        <a:schemeClr val="tx2"/>
                                                      </a:solidFill>
                                                      <a:latin typeface="Cambria Math" panose="02040503050406030204" pitchFamily="18" charset="0"/>
                                                    </a:rPr>
                                                  </m:ctrlPr>
                                                </m:dPr>
                                                <m:e>
                                                  <m:r>
                                                    <a:rPr lang="en-US" sz="2400" i="1" kern="0">
                                                      <a:solidFill>
                                                        <a:schemeClr val="tx2"/>
                                                      </a:solidFill>
                                                      <a:latin typeface="Cambria Math"/>
                                                    </a:rPr>
                                                    <m:t>𝑟</m:t>
                                                  </m:r>
                                                  <m:r>
                                                    <a:rPr lang="en-US" sz="2400" b="0" i="1" kern="0" smtClean="0">
                                                      <a:solidFill>
                                                        <a:schemeClr val="tx2"/>
                                                      </a:solidFill>
                                                      <a:latin typeface="Cambria Math" panose="02040503050406030204" pitchFamily="18" charset="0"/>
                                                    </a:rPr>
                                                    <m:t>,   </m:t>
                                                  </m:r>
                                                  <m:r>
                                                    <a:rPr lang="en-US" sz="2400" i="1" kern="0">
                                                      <a:solidFill>
                                                        <a:schemeClr val="tx2"/>
                                                      </a:solidFill>
                                                      <a:latin typeface="Cambria Math"/>
                                                    </a:rPr>
                                                    <m:t>𝑡</m:t>
                                                  </m:r>
                                                </m:e>
                                              </m:d>
                                            </m:sub>
                                          </m:sSub>
                                        </m:e>
                                      </m:groupChr>
                                    </m:e>
                                    <m:lim>
                                      <m:eqArr>
                                        <m:eqArrPr>
                                          <m:ctrlPr>
                                            <a:rPr lang="en-US" sz="2400" i="1" kern="0">
                                              <a:solidFill>
                                                <a:schemeClr val="tx2"/>
                                              </a:solidFill>
                                              <a:latin typeface="Cambria Math" panose="02040503050406030204" pitchFamily="18" charset="0"/>
                                            </a:rPr>
                                          </m:ctrlPr>
                                        </m:eqArrPr>
                                        <m:e>
                                          <m:r>
                                            <a:rPr lang="en-US" sz="2400" i="1" kern="0">
                                              <a:solidFill>
                                                <a:schemeClr val="tx2"/>
                                              </a:solidFill>
                                              <a:latin typeface="Cambria Math"/>
                                            </a:rPr>
                                            <m:t>𝑠𝑝𝑎𝑡𝑖𝑎𝑙</m:t>
                                          </m:r>
                                        </m:e>
                                        <m:e>
                                          <m:r>
                                            <a:rPr lang="en-US" sz="2400" i="1" kern="0">
                                              <a:solidFill>
                                                <a:schemeClr val="tx2"/>
                                              </a:solidFill>
                                              <a:latin typeface="Cambria Math"/>
                                            </a:rPr>
                                            <m:t>𝑐𝑜𝑣𝑎𝑟𝑖𝑎𝑛𝑐𝑒</m:t>
                                          </m:r>
                                        </m:e>
                                      </m:eqArr>
                                    </m:lim>
                                  </m:limLow>
                                </m:e>
                              </m:d>
                            </m:e>
                          </m:groupChr>
                        </m:e>
                        <m:lim>
                          <m:sSub>
                            <m:sSubPr>
                              <m:ctrlPr>
                                <a:rPr lang="en-US" sz="2400" i="1" kern="0">
                                  <a:solidFill>
                                    <a:schemeClr val="tx2"/>
                                  </a:solidFill>
                                  <a:latin typeface="Cambria Math" panose="02040503050406030204" pitchFamily="18" charset="0"/>
                                </a:rPr>
                              </m:ctrlPr>
                            </m:sSubPr>
                            <m:e>
                              <m:r>
                                <a:rPr lang="en-US" sz="2400" b="1" i="1" kern="0">
                                  <a:solidFill>
                                    <a:schemeClr val="tx2"/>
                                  </a:solidFill>
                                  <a:latin typeface="Cambria Math"/>
                                </a:rPr>
                                <m:t>𝐐</m:t>
                              </m:r>
                            </m:e>
                            <m:sub>
                              <m:d>
                                <m:dPr>
                                  <m:ctrlPr>
                                    <a:rPr lang="en-US" sz="2400" b="1" i="1" kern="0">
                                      <a:solidFill>
                                        <a:schemeClr val="tx2"/>
                                      </a:solidFill>
                                      <a:latin typeface="Cambria Math" panose="02040503050406030204" pitchFamily="18" charset="0"/>
                                    </a:rPr>
                                  </m:ctrlPr>
                                </m:dPr>
                                <m:e>
                                  <m:r>
                                    <a:rPr lang="en-US" sz="2400" i="1" kern="0">
                                      <a:solidFill>
                                        <a:schemeClr val="tx2"/>
                                      </a:solidFill>
                                      <a:latin typeface="Cambria Math"/>
                                    </a:rPr>
                                    <m:t>𝑝𝑟</m:t>
                                  </m:r>
                                  <m:r>
                                    <a:rPr lang="en-US" sz="2400" b="0" i="1" kern="0" smtClean="0">
                                      <a:solidFill>
                                        <a:schemeClr val="tx2"/>
                                      </a:solidFill>
                                      <a:latin typeface="Cambria Math" panose="02040503050406030204" pitchFamily="18" charset="0"/>
                                    </a:rPr>
                                    <m:t>,   </m:t>
                                  </m:r>
                                  <m:r>
                                    <a:rPr lang="en-US" sz="2400" i="1" kern="0">
                                      <a:solidFill>
                                        <a:schemeClr val="tx2"/>
                                      </a:solidFill>
                                      <a:latin typeface="Cambria Math"/>
                                    </a:rPr>
                                    <m:t>𝑞𝑡</m:t>
                                  </m:r>
                                  <m:r>
                                    <a:rPr lang="en-US" sz="2400" i="1" kern="0">
                                      <a:solidFill>
                                        <a:schemeClr val="tx2"/>
                                      </a:solidFill>
                                      <a:latin typeface="Cambria Math"/>
                                    </a:rPr>
                                    <m:t>=</m:t>
                                  </m:r>
                                  <m:r>
                                    <a:rPr lang="en-US" sz="2400" i="1" kern="0">
                                      <a:solidFill>
                                        <a:schemeClr val="tx2"/>
                                      </a:solidFill>
                                      <a:latin typeface="Cambria Math"/>
                                    </a:rPr>
                                    <m:t>𝑚</m:t>
                                  </m:r>
                                  <m:r>
                                    <a:rPr lang="en-US" sz="2400" b="0" i="1" kern="0" smtClean="0">
                                      <a:solidFill>
                                        <a:schemeClr val="tx2"/>
                                      </a:solidFill>
                                      <a:latin typeface="Cambria Math" panose="02040503050406030204" pitchFamily="18" charset="0"/>
                                    </a:rPr>
                                    <m:t>,   </m:t>
                                  </m:r>
                                  <m:r>
                                    <a:rPr lang="en-US" sz="2400" i="1" kern="0">
                                      <a:solidFill>
                                        <a:schemeClr val="tx2"/>
                                      </a:solidFill>
                                      <a:latin typeface="Cambria Math"/>
                                    </a:rPr>
                                    <m:t>𝑚</m:t>
                                  </m:r>
                                </m:e>
                              </m:d>
                            </m:sub>
                          </m:sSub>
                        </m:lim>
                      </m:limLow>
                    </m:oMath>
                  </m:oMathPara>
                </a14:m>
                <a:endParaRPr lang="en-US" sz="2400" dirty="0"/>
              </a:p>
            </p:txBody>
          </p:sp>
        </mc:Choice>
        <mc:Fallback>
          <p:sp>
            <p:nvSpPr>
              <p:cNvPr id="5" name="Rectangle 4"/>
              <p:cNvSpPr>
                <a:spLocks noRot="1" noChangeAspect="1" noMove="1" noResize="1" noEditPoints="1" noAdjustHandles="1" noChangeArrowheads="1" noChangeShapeType="1" noTextEdit="1"/>
              </p:cNvSpPr>
              <p:nvPr/>
            </p:nvSpPr>
            <p:spPr>
              <a:xfrm>
                <a:off x="436592" y="5305113"/>
                <a:ext cx="6384513" cy="1470467"/>
              </a:xfrm>
              <a:prstGeom prst="rect">
                <a:avLst/>
              </a:prstGeom>
              <a:blipFill rotWithShape="0">
                <a:blip r:embed="rId5"/>
                <a:stretch>
                  <a:fillRect b="-1660"/>
                </a:stretch>
              </a:blipFill>
            </p:spPr>
            <p:txBody>
              <a:bodyPr/>
              <a:lstStyle/>
              <a:p>
                <a:r>
                  <a:rPr lang="en-US">
                    <a:noFill/>
                  </a:rPr>
                  <a:t> </a:t>
                </a:r>
              </a:p>
            </p:txBody>
          </p:sp>
        </mc:Fallback>
      </mc:AlternateContent>
      <p:sp>
        <p:nvSpPr>
          <p:cNvPr id="9" name="Rectangle 8"/>
          <p:cNvSpPr/>
          <p:nvPr/>
        </p:nvSpPr>
        <p:spPr>
          <a:xfrm>
            <a:off x="417542" y="4857665"/>
            <a:ext cx="7063152" cy="461665"/>
          </a:xfrm>
          <a:prstGeom prst="rect">
            <a:avLst/>
          </a:prstGeom>
        </p:spPr>
        <p:txBody>
          <a:bodyPr wrap="none">
            <a:spAutoFit/>
          </a:bodyPr>
          <a:lstStyle/>
          <a:p>
            <a:pPr marL="285750" indent="-285750">
              <a:buFont typeface="Courier New" panose="02070309020205020404" pitchFamily="49" charset="0"/>
              <a:buChar char="o"/>
            </a:pPr>
            <a:r>
              <a:rPr lang="en-US" sz="2400" kern="0" dirty="0" smtClean="0">
                <a:solidFill>
                  <a:schemeClr val="tx2"/>
                </a:solidFill>
                <a:latin typeface="Garamond" panose="02020404030301010803" pitchFamily="18" charset="0"/>
              </a:rPr>
              <a:t>Symbolically, this matrix multiplication can be given as</a:t>
            </a:r>
            <a:r>
              <a:rPr lang="en-US" sz="2400" dirty="0" smtClean="0">
                <a:solidFill>
                  <a:schemeClr val="tx2"/>
                </a:solidFill>
              </a:rPr>
              <a:t>:</a:t>
            </a:r>
            <a:endParaRPr lang="en-US" sz="2400" dirty="0">
              <a:solidFill>
                <a:schemeClr val="tx2"/>
              </a:solidFill>
            </a:endParaRPr>
          </a:p>
        </p:txBody>
      </p:sp>
    </p:spTree>
    <p:extLst>
      <p:ext uri="{BB962C8B-B14F-4D97-AF65-F5344CB8AC3E}">
        <p14:creationId xmlns:p14="http://schemas.microsoft.com/office/powerpoint/2010/main" val="985294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152400"/>
            <a:ext cx="8229600" cy="1143000"/>
          </a:xfrm>
        </p:spPr>
        <p:txBody>
          <a:bodyPr>
            <a:noAutofit/>
          </a:bodyPr>
          <a:lstStyle/>
          <a:p>
            <a:pPr algn="l"/>
            <a:r>
              <a:rPr lang="en-US" sz="2400" b="1" kern="0" dirty="0" smtClean="0">
                <a:solidFill>
                  <a:srgbClr val="3A5E8C"/>
                </a:solidFill>
                <a:latin typeface="Garamond"/>
              </a:rPr>
              <a:t>Matrix multiplication with prior covariance matrix</a:t>
            </a:r>
            <a:br>
              <a:rPr lang="en-US" sz="2400" b="1" kern="0" dirty="0" smtClean="0">
                <a:solidFill>
                  <a:srgbClr val="3A5E8C"/>
                </a:solidFill>
                <a:latin typeface="Garamond"/>
              </a:rPr>
            </a:b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638926" y="998396"/>
                <a:ext cx="4314073" cy="2204706"/>
              </a:xfrm>
              <a:prstGeom prst="rect">
                <a:avLst/>
              </a:prstGeom>
              <a:noFill/>
            </p:spPr>
            <p:txBody>
              <a:bodyPr wrap="square" rtlCol="0">
                <a:spAutoFit/>
              </a:bodyPr>
              <a:lstStyle/>
              <a:p>
                <a:pPr marL="285750" indent="-285750">
                  <a:buFont typeface="Courier New" panose="02070309020205020404" pitchFamily="49" charset="0"/>
                  <a:buChar char="o"/>
                </a:pPr>
                <a:r>
                  <a:rPr lang="en-US" sz="2400" kern="0" dirty="0" smtClean="0">
                    <a:solidFill>
                      <a:schemeClr val="tx2"/>
                    </a:solidFill>
                    <a:latin typeface="Garamond" panose="02020404030301010803" pitchFamily="18" charset="0"/>
                  </a:rPr>
                  <a:t>Definition of </a:t>
                </a:r>
                <a14:m>
                  <m:oMath xmlns:m="http://schemas.openxmlformats.org/officeDocument/2006/math">
                    <m:r>
                      <a:rPr lang="en-US" sz="2400" i="1" kern="0">
                        <a:solidFill>
                          <a:schemeClr val="tx2"/>
                        </a:solidFill>
                        <a:latin typeface="Cambria Math"/>
                        <a:ea typeface="Times New Roman"/>
                        <a:cs typeface="Times New Roman"/>
                      </a:rPr>
                      <m:t>𝑣𝑒𝑐</m:t>
                    </m:r>
                    <m:r>
                      <a:rPr lang="en-US" sz="2400" i="1" kern="0">
                        <a:solidFill>
                          <a:schemeClr val="tx2"/>
                        </a:solidFill>
                        <a:latin typeface="Cambria Math"/>
                        <a:ea typeface="Times New Roman"/>
                        <a:cs typeface="Times New Roman"/>
                      </a:rPr>
                      <m:t> </m:t>
                    </m:r>
                  </m:oMath>
                </a14:m>
                <a:r>
                  <a:rPr lang="en-US" sz="2400" dirty="0" smtClean="0">
                    <a:solidFill>
                      <a:schemeClr val="tx2"/>
                    </a:solidFill>
                  </a:rPr>
                  <a:t>:</a:t>
                </a:r>
              </a:p>
              <a:p>
                <a:pPr marL="285750" indent="-285750">
                  <a:buFont typeface="Courier New" panose="02070309020205020404" pitchFamily="49" charset="0"/>
                  <a:buChar char="o"/>
                </a:pPr>
                <a:endParaRPr lang="en-US" dirty="0">
                  <a:solidFill>
                    <a:schemeClr val="tx2"/>
                  </a:solidFill>
                </a:endParaRPr>
              </a:p>
              <a:p>
                <a:pPr/>
                <a14:m>
                  <m:oMathPara xmlns:m="http://schemas.openxmlformats.org/officeDocument/2006/math">
                    <m:oMathParaPr>
                      <m:jc m:val="centerGroup"/>
                    </m:oMathParaPr>
                    <m:oMath xmlns:m="http://schemas.openxmlformats.org/officeDocument/2006/math">
                      <m:sSub>
                        <m:sSubPr>
                          <m:ctrlPr>
                            <a:rPr lang="en-US" sz="2400" b="1" i="1" kern="0">
                              <a:solidFill>
                                <a:schemeClr val="tx2"/>
                              </a:solidFill>
                              <a:latin typeface="Cambria Math" panose="02040503050406030204" pitchFamily="18" charset="0"/>
                            </a:rPr>
                          </m:ctrlPr>
                        </m:sSubPr>
                        <m:e>
                          <m:r>
                            <a:rPr lang="en-US" sz="2400" b="1" i="1" kern="0">
                              <a:solidFill>
                                <a:schemeClr val="tx2"/>
                              </a:solidFill>
                              <a:latin typeface="Cambria Math"/>
                            </a:rPr>
                            <m:t>𝐃</m:t>
                          </m:r>
                        </m:e>
                        <m:sub>
                          <m:d>
                            <m:dPr>
                              <m:ctrlPr>
                                <a:rPr lang="en-US" sz="2400" b="1"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i="1" kern="0">
                                  <a:solidFill>
                                    <a:schemeClr val="tx2"/>
                                  </a:solidFill>
                                  <a:latin typeface="Cambria Math"/>
                                </a:rPr>
                                <m:t>×</m:t>
                              </m:r>
                              <m:r>
                                <a:rPr lang="en-US" sz="2400" i="1" kern="0">
                                  <a:solidFill>
                                    <a:schemeClr val="tx2"/>
                                  </a:solidFill>
                                  <a:latin typeface="Cambria Math"/>
                                </a:rPr>
                                <m:t>𝑞</m:t>
                              </m:r>
                            </m:e>
                          </m:d>
                        </m:sub>
                      </m:sSub>
                      <m:r>
                        <a:rPr lang="en-US" sz="2400" b="1" i="1" kern="0">
                          <a:solidFill>
                            <a:schemeClr val="tx2"/>
                          </a:solidFill>
                          <a:latin typeface="Cambria Math"/>
                        </a:rPr>
                        <m:t>=</m:t>
                      </m:r>
                      <m:d>
                        <m:dPr>
                          <m:ctrlPr>
                            <a:rPr lang="en-US" sz="2400" b="1" i="1" kern="0">
                              <a:solidFill>
                                <a:schemeClr val="tx2"/>
                              </a:solidFill>
                              <a:latin typeface="Cambria Math" panose="02040503050406030204" pitchFamily="18" charset="0"/>
                            </a:rPr>
                          </m:ctrlPr>
                        </m:dPr>
                        <m:e>
                          <m:m>
                            <m:mPr>
                              <m:mcs>
                                <m:mc>
                                  <m:mcPr>
                                    <m:count m:val="3"/>
                                    <m:mcJc m:val="center"/>
                                  </m:mcPr>
                                </m:mc>
                              </m:mcs>
                              <m:ctrlPr>
                                <a:rPr lang="en-US" sz="2400" b="1" i="1" kern="0">
                                  <a:solidFill>
                                    <a:schemeClr val="tx2"/>
                                  </a:solidFill>
                                  <a:latin typeface="Cambria Math" panose="02040503050406030204" pitchFamily="18" charset="0"/>
                                </a:rPr>
                              </m:ctrlPr>
                            </m:mPr>
                            <m:mr>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1,1</m:t>
                                        </m:r>
                                      </m:e>
                                    </m:d>
                                  </m:sub>
                                </m:sSub>
                              </m:e>
                              <m:e>
                                <m:r>
                                  <a:rPr lang="en-US" sz="2400" b="1" i="1" kern="0">
                                    <a:solidFill>
                                      <a:schemeClr val="tx2"/>
                                    </a:solidFill>
                                    <a:latin typeface="Cambria Math"/>
                                  </a:rPr>
                                  <m:t>⋯</m:t>
                                </m:r>
                              </m:e>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1,</m:t>
                                        </m:r>
                                        <m:r>
                                          <a:rPr lang="en-US" sz="2400" i="1" kern="0">
                                            <a:solidFill>
                                              <a:schemeClr val="tx2"/>
                                            </a:solidFill>
                                            <a:latin typeface="Cambria Math"/>
                                          </a:rPr>
                                          <m:t>𝑞</m:t>
                                        </m:r>
                                      </m:e>
                                    </m:d>
                                  </m:sub>
                                </m:sSub>
                              </m:e>
                            </m:mr>
                            <m:mr>
                              <m:e>
                                <m:r>
                                  <a:rPr lang="en-US" sz="2400" b="1" i="1" kern="0">
                                    <a:solidFill>
                                      <a:schemeClr val="tx2"/>
                                    </a:solidFill>
                                    <a:latin typeface="Cambria Math"/>
                                  </a:rPr>
                                  <m:t>⋮</m:t>
                                </m:r>
                              </m:e>
                              <m:e>
                                <m:r>
                                  <a:rPr lang="en-US" sz="2400" b="1" i="1" kern="0">
                                    <a:solidFill>
                                      <a:schemeClr val="tx2"/>
                                    </a:solidFill>
                                    <a:latin typeface="Cambria Math"/>
                                  </a:rPr>
                                  <m:t>⋱</m:t>
                                </m:r>
                              </m:e>
                              <m:e>
                                <m:r>
                                  <a:rPr lang="en-US" sz="2400" b="1" i="1" kern="0">
                                    <a:solidFill>
                                      <a:schemeClr val="tx2"/>
                                    </a:solidFill>
                                    <a:latin typeface="Cambria Math"/>
                                  </a:rPr>
                                  <m:t>⋮</m:t>
                                </m:r>
                              </m:e>
                            </m:mr>
                            <m:mr>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i="1" kern="0">
                                            <a:solidFill>
                                              <a:schemeClr val="tx2"/>
                                            </a:solidFill>
                                            <a:latin typeface="Cambria Math"/>
                                          </a:rPr>
                                          <m:t>,1</m:t>
                                        </m:r>
                                      </m:e>
                                    </m:d>
                                  </m:sub>
                                </m:sSub>
                              </m:e>
                              <m:e>
                                <m:r>
                                  <a:rPr lang="en-US" sz="2400" b="1" i="1" kern="0">
                                    <a:solidFill>
                                      <a:schemeClr val="tx2"/>
                                    </a:solidFill>
                                    <a:latin typeface="Cambria Math"/>
                                  </a:rPr>
                                  <m:t>⋯</m:t>
                                </m:r>
                              </m:e>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i="1" kern="0">
                                            <a:solidFill>
                                              <a:schemeClr val="tx2"/>
                                            </a:solidFill>
                                            <a:latin typeface="Cambria Math"/>
                                          </a:rPr>
                                          <m:t>,</m:t>
                                        </m:r>
                                        <m:r>
                                          <a:rPr lang="en-US" sz="2400" i="1" kern="0">
                                            <a:solidFill>
                                              <a:schemeClr val="tx2"/>
                                            </a:solidFill>
                                            <a:latin typeface="Cambria Math"/>
                                          </a:rPr>
                                          <m:t>𝑞</m:t>
                                        </m:r>
                                      </m:e>
                                    </m:d>
                                  </m:sub>
                                </m:sSub>
                              </m:e>
                            </m:mr>
                          </m:m>
                        </m:e>
                      </m:d>
                    </m:oMath>
                  </m:oMathPara>
                </a14:m>
                <a:endParaRPr lang="en-US" sz="2400" dirty="0">
                  <a:solidFill>
                    <a:schemeClr val="tx2"/>
                  </a:solidFill>
                </a:endParaRPr>
              </a:p>
              <a:p>
                <a:pPr marL="285750" indent="-285750">
                  <a:buFont typeface="Courier New" panose="02070309020205020404" pitchFamily="49" charset="0"/>
                  <a:buChar char="o"/>
                </a:pPr>
                <a:endParaRPr lang="en-US" dirty="0">
                  <a:solidFill>
                    <a:schemeClr val="tx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38926" y="998396"/>
                <a:ext cx="4314073" cy="2204706"/>
              </a:xfrm>
              <a:prstGeom prst="rect">
                <a:avLst/>
              </a:prstGeom>
              <a:blipFill rotWithShape="0">
                <a:blip r:embed="rId2"/>
                <a:stretch>
                  <a:fillRect l="-1980" t="-2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386771" y="763177"/>
                <a:ext cx="2776979" cy="3107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kern="0" smtClean="0">
                          <a:solidFill>
                            <a:schemeClr val="tx2"/>
                          </a:solidFill>
                          <a:latin typeface="Cambria Math"/>
                          <a:ea typeface="Times New Roman"/>
                          <a:cs typeface="Times New Roman"/>
                        </a:rPr>
                        <m:t>𝑣𝑒𝑐</m:t>
                      </m:r>
                      <m:r>
                        <a:rPr lang="en-US" sz="2400" b="0" i="1" kern="0" smtClean="0">
                          <a:solidFill>
                            <a:schemeClr val="tx2"/>
                          </a:solidFill>
                          <a:latin typeface="Cambria Math" panose="02040503050406030204" pitchFamily="18" charset="0"/>
                          <a:ea typeface="Times New Roman"/>
                          <a:cs typeface="Times New Roman"/>
                        </a:rPr>
                        <m:t>(</m:t>
                      </m:r>
                      <m:r>
                        <a:rPr lang="en-US" sz="2400" b="1" i="0" kern="0" smtClean="0">
                          <a:solidFill>
                            <a:schemeClr val="tx2"/>
                          </a:solidFill>
                          <a:latin typeface="Cambria Math" panose="02040503050406030204" pitchFamily="18" charset="0"/>
                          <a:ea typeface="Times New Roman"/>
                          <a:cs typeface="Times New Roman"/>
                        </a:rPr>
                        <m:t>𝐃</m:t>
                      </m:r>
                      <m:r>
                        <a:rPr lang="en-US" sz="2400" b="0" i="1" kern="0" smtClean="0">
                          <a:solidFill>
                            <a:schemeClr val="tx2"/>
                          </a:solidFill>
                          <a:latin typeface="Cambria Math" panose="02040503050406030204" pitchFamily="18" charset="0"/>
                          <a:ea typeface="Times New Roman"/>
                          <a:cs typeface="Times New Roman"/>
                        </a:rPr>
                        <m:t>)</m:t>
                      </m:r>
                      <m:r>
                        <a:rPr lang="en-US" sz="2400" b="1" i="1" kern="0">
                          <a:solidFill>
                            <a:schemeClr val="tx2"/>
                          </a:solidFill>
                          <a:latin typeface="Cambria Math"/>
                        </a:rPr>
                        <m:t>=</m:t>
                      </m:r>
                      <m:d>
                        <m:dPr>
                          <m:ctrlPr>
                            <a:rPr lang="en-US" sz="2400" b="1" i="1" kern="0" smtClean="0">
                              <a:solidFill>
                                <a:schemeClr val="tx2"/>
                              </a:solidFill>
                              <a:latin typeface="Cambria Math" panose="02040503050406030204" pitchFamily="18" charset="0"/>
                            </a:rPr>
                          </m:ctrlPr>
                        </m:dPr>
                        <m:e>
                          <m:m>
                            <m:mPr>
                              <m:mcs>
                                <m:mc>
                                  <m:mcPr>
                                    <m:count m:val="1"/>
                                    <m:mcJc m:val="center"/>
                                  </m:mcPr>
                                </m:mc>
                              </m:mcs>
                              <m:ctrlPr>
                                <a:rPr lang="en-US" sz="2400" b="1" i="1" kern="0" smtClean="0">
                                  <a:solidFill>
                                    <a:schemeClr val="tx2"/>
                                  </a:solidFill>
                                  <a:latin typeface="Cambria Math" panose="02040503050406030204" pitchFamily="18" charset="0"/>
                                </a:rPr>
                              </m:ctrlPr>
                            </m:mPr>
                            <m:mr>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1,1</m:t>
                                        </m:r>
                                      </m:e>
                                    </m:d>
                                  </m:sub>
                                </m:sSub>
                              </m:e>
                            </m:mr>
                            <m:mr>
                              <m:e>
                                <m:r>
                                  <a:rPr lang="en-US" sz="2400" b="1" i="1" kern="0">
                                    <a:solidFill>
                                      <a:schemeClr val="tx2"/>
                                    </a:solidFill>
                                    <a:latin typeface="Cambria Math"/>
                                  </a:rPr>
                                  <m:t>⋮</m:t>
                                </m:r>
                              </m:e>
                            </m:mr>
                            <m:mr>
                              <m:e>
                                <m:m>
                                  <m:mPr>
                                    <m:mcs>
                                      <m:mc>
                                        <m:mcPr>
                                          <m:count m:val="1"/>
                                          <m:mcJc m:val="center"/>
                                        </m:mcPr>
                                      </m:mc>
                                    </m:mcs>
                                    <m:ctrlPr>
                                      <a:rPr lang="en-US" sz="2400" b="1" i="1" kern="0" smtClean="0">
                                        <a:solidFill>
                                          <a:schemeClr val="tx2"/>
                                        </a:solidFill>
                                        <a:latin typeface="Cambria Math" panose="02040503050406030204" pitchFamily="18" charset="0"/>
                                      </a:rPr>
                                    </m:ctrlPr>
                                  </m:mPr>
                                  <m:mr>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i="1" kern="0">
                                                  <a:solidFill>
                                                    <a:schemeClr val="tx2"/>
                                                  </a:solidFill>
                                                  <a:latin typeface="Cambria Math"/>
                                                </a:rPr>
                                                <m:t>,1</m:t>
                                              </m:r>
                                            </m:e>
                                          </m:d>
                                        </m:sub>
                                      </m:sSub>
                                    </m:e>
                                  </m:mr>
                                  <m:mr>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1,</m:t>
                                              </m:r>
                                              <m:r>
                                                <a:rPr lang="en-US" sz="2400" b="0" i="1" kern="0" smtClean="0">
                                                  <a:solidFill>
                                                    <a:schemeClr val="tx2"/>
                                                  </a:solidFill>
                                                  <a:latin typeface="Cambria Math" panose="02040503050406030204" pitchFamily="18" charset="0"/>
                                                </a:rPr>
                                                <m:t>2</m:t>
                                              </m:r>
                                            </m:e>
                                          </m:d>
                                        </m:sub>
                                      </m:sSub>
                                    </m:e>
                                  </m:mr>
                                  <m:mr>
                                    <m:e>
                                      <m:m>
                                        <m:mPr>
                                          <m:mcs>
                                            <m:mc>
                                              <m:mcPr>
                                                <m:count m:val="1"/>
                                                <m:mcJc m:val="center"/>
                                              </m:mcPr>
                                            </m:mc>
                                          </m:mcs>
                                          <m:ctrlPr>
                                            <a:rPr lang="en-US" sz="2400" b="1" i="1" kern="0" smtClean="0">
                                              <a:solidFill>
                                                <a:schemeClr val="tx2"/>
                                              </a:solidFill>
                                              <a:latin typeface="Cambria Math" panose="02040503050406030204" pitchFamily="18" charset="0"/>
                                            </a:rPr>
                                          </m:ctrlPr>
                                        </m:mPr>
                                        <m:mr>
                                          <m:e>
                                            <m:r>
                                              <a:rPr lang="en-US" sz="2400" b="1" i="1" kern="0">
                                                <a:solidFill>
                                                  <a:schemeClr val="tx2"/>
                                                </a:solidFill>
                                                <a:latin typeface="Cambria Math"/>
                                              </a:rPr>
                                              <m:t>⋮</m:t>
                                            </m:r>
                                          </m:e>
                                        </m:mr>
                                        <m:mr>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i="1" kern="0">
                                                        <a:solidFill>
                                                          <a:schemeClr val="tx2"/>
                                                        </a:solidFill>
                                                        <a:latin typeface="Cambria Math"/>
                                                      </a:rPr>
                                                      <m:t>,2</m:t>
                                                    </m:r>
                                                  </m:e>
                                                </m:d>
                                              </m:sub>
                                            </m:sSub>
                                          </m:e>
                                        </m:mr>
                                        <m:mr>
                                          <m:e>
                                            <m:m>
                                              <m:mPr>
                                                <m:mcs>
                                                  <m:mc>
                                                    <m:mcPr>
                                                      <m:count m:val="1"/>
                                                      <m:mcJc m:val="center"/>
                                                    </m:mcPr>
                                                  </m:mc>
                                                </m:mcs>
                                                <m:ctrlPr>
                                                  <a:rPr lang="en-US" sz="2400" b="1" i="1" kern="0" smtClean="0">
                                                    <a:solidFill>
                                                      <a:schemeClr val="tx2"/>
                                                    </a:solidFill>
                                                    <a:latin typeface="Cambria Math" panose="02040503050406030204" pitchFamily="18" charset="0"/>
                                                  </a:rPr>
                                                </m:ctrlPr>
                                              </m:mPr>
                                              <m:mr>
                                                <m:e>
                                                  <m:r>
                                                    <a:rPr lang="en-US" sz="2400" b="1" i="1" kern="0">
                                                      <a:solidFill>
                                                        <a:schemeClr val="tx2"/>
                                                      </a:solidFill>
                                                      <a:latin typeface="Cambria Math"/>
                                                    </a:rPr>
                                                    <m:t>⋮</m:t>
                                                  </m:r>
                                                </m:e>
                                              </m:mr>
                                              <m:mr>
                                                <m:e>
                                                  <m:sSub>
                                                    <m:sSubPr>
                                                      <m:ctrlPr>
                                                        <a:rPr lang="en-US" sz="2400" i="1" kern="0">
                                                          <a:solidFill>
                                                            <a:schemeClr val="tx2"/>
                                                          </a:solidFill>
                                                          <a:latin typeface="Cambria Math" panose="02040503050406030204" pitchFamily="18" charset="0"/>
                                                        </a:rPr>
                                                      </m:ctrlPr>
                                                    </m:sSubPr>
                                                    <m:e>
                                                      <m:r>
                                                        <a:rPr lang="en-US" sz="2400" i="1" kern="0">
                                                          <a:solidFill>
                                                            <a:schemeClr val="tx2"/>
                                                          </a:solidFill>
                                                          <a:latin typeface="Cambria Math"/>
                                                        </a:rPr>
                                                        <m:t>𝑑</m:t>
                                                      </m:r>
                                                    </m:e>
                                                    <m:sub>
                                                      <m:d>
                                                        <m:dPr>
                                                          <m:ctrlPr>
                                                            <a:rPr lang="en-US" sz="2400" i="1" kern="0">
                                                              <a:solidFill>
                                                                <a:schemeClr val="tx2"/>
                                                              </a:solidFill>
                                                              <a:latin typeface="Cambria Math" panose="02040503050406030204" pitchFamily="18" charset="0"/>
                                                            </a:rPr>
                                                          </m:ctrlPr>
                                                        </m:dPr>
                                                        <m:e>
                                                          <m:r>
                                                            <a:rPr lang="en-US" sz="2400" i="1" kern="0">
                                                              <a:solidFill>
                                                                <a:schemeClr val="tx2"/>
                                                              </a:solidFill>
                                                              <a:latin typeface="Cambria Math"/>
                                                            </a:rPr>
                                                            <m:t>𝑝</m:t>
                                                          </m:r>
                                                          <m:r>
                                                            <a:rPr lang="en-US" sz="2400" i="1" kern="0">
                                                              <a:solidFill>
                                                                <a:schemeClr val="tx2"/>
                                                              </a:solidFill>
                                                              <a:latin typeface="Cambria Math"/>
                                                            </a:rPr>
                                                            <m:t>,</m:t>
                                                          </m:r>
                                                          <m:r>
                                                            <a:rPr lang="en-US" sz="2400" b="0" i="1" kern="0" smtClean="0">
                                                              <a:solidFill>
                                                                <a:schemeClr val="tx2"/>
                                                              </a:solidFill>
                                                              <a:latin typeface="Cambria Math" panose="02040503050406030204" pitchFamily="18" charset="0"/>
                                                            </a:rPr>
                                                            <m:t>𝑞</m:t>
                                                          </m:r>
                                                        </m:e>
                                                      </m:d>
                                                    </m:sub>
                                                  </m:sSub>
                                                </m:e>
                                              </m:mr>
                                            </m:m>
                                          </m:e>
                                        </m:mr>
                                      </m:m>
                                    </m:e>
                                  </m:mr>
                                </m:m>
                              </m:e>
                            </m:mr>
                          </m:m>
                        </m:e>
                      </m:d>
                    </m:oMath>
                  </m:oMathPara>
                </a14:m>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5386771" y="763177"/>
                <a:ext cx="2776979" cy="310732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38926" y="3352103"/>
                <a:ext cx="5072222" cy="461665"/>
              </a:xfrm>
              <a:prstGeom prst="rect">
                <a:avLst/>
              </a:prstGeom>
            </p:spPr>
            <p:txBody>
              <a:bodyPr wrap="none">
                <a:spAutoFit/>
              </a:bodyPr>
              <a:lstStyle/>
              <a:p>
                <a:pPr marL="285750" indent="-285750">
                  <a:buFont typeface="Courier New" panose="02070309020205020404" pitchFamily="49" charset="0"/>
                  <a:buChar char="o"/>
                </a:pPr>
                <a:r>
                  <a:rPr lang="en-US" sz="2400" kern="0" dirty="0" smtClean="0">
                    <a:solidFill>
                      <a:schemeClr val="tx2"/>
                    </a:solidFill>
                    <a:latin typeface="Garamond" panose="02020404030301010803" pitchFamily="18" charset="0"/>
                  </a:rPr>
                  <a:t>(Modification) Identity for MM of </a:t>
                </a:r>
                <a14:m>
                  <m:oMath xmlns:m="http://schemas.openxmlformats.org/officeDocument/2006/math">
                    <m:r>
                      <a:rPr lang="en-US" sz="2400" b="1" kern="0">
                        <a:solidFill>
                          <a:schemeClr val="tx2"/>
                        </a:solidFill>
                        <a:latin typeface="Cambria Math"/>
                      </a:rPr>
                      <m:t>𝐇𝐐</m:t>
                    </m:r>
                  </m:oMath>
                </a14:m>
                <a:endParaRPr lang="en-US" sz="2400" dirty="0">
                  <a:solidFill>
                    <a:schemeClr val="tx2"/>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638926" y="3352103"/>
                <a:ext cx="5072222" cy="461665"/>
              </a:xfrm>
              <a:prstGeom prst="rect">
                <a:avLst/>
              </a:prstGeom>
              <a:blipFill rotWithShape="0">
                <a:blip r:embed="rId4"/>
                <a:stretch>
                  <a:fillRect l="-1683"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38926" y="4594035"/>
                <a:ext cx="6814686" cy="461665"/>
              </a:xfrm>
              <a:prstGeom prst="rect">
                <a:avLst/>
              </a:prstGeom>
            </p:spPr>
            <p:txBody>
              <a:bodyPr wrap="none">
                <a:spAutoFit/>
              </a:bodyPr>
              <a:lstStyle/>
              <a:p>
                <a:pPr marL="285750" indent="-285750">
                  <a:buFont typeface="Courier New" panose="02070309020205020404" pitchFamily="49" charset="0"/>
                  <a:buChar char="o"/>
                </a:pPr>
                <a:r>
                  <a:rPr lang="en-US" sz="2400" kern="0" dirty="0" smtClean="0">
                    <a:solidFill>
                      <a:schemeClr val="tx2"/>
                    </a:solidFill>
                    <a:latin typeface="Garamond" panose="02020404030301010803" pitchFamily="18" charset="0"/>
                  </a:rPr>
                  <a:t>Computational cost for matrix multiplication of </a:t>
                </a:r>
                <a14:m>
                  <m:oMath xmlns:m="http://schemas.openxmlformats.org/officeDocument/2006/math">
                    <m:r>
                      <a:rPr lang="en-US" sz="2400" b="1" kern="0">
                        <a:solidFill>
                          <a:schemeClr val="tx2"/>
                        </a:solidFill>
                        <a:latin typeface="Cambria Math"/>
                      </a:rPr>
                      <m:t>𝐇𝐐</m:t>
                    </m:r>
                  </m:oMath>
                </a14:m>
                <a:r>
                  <a:rPr lang="en-US" sz="2400" kern="0" dirty="0" smtClean="0">
                    <a:solidFill>
                      <a:schemeClr val="tx2"/>
                    </a:solidFill>
                    <a:latin typeface="Garamond" panose="02020404030301010803" pitchFamily="18" charset="0"/>
                  </a:rPr>
                  <a:t> </a:t>
                </a:r>
                <a:r>
                  <a:rPr lang="en-US" dirty="0" smtClean="0">
                    <a:solidFill>
                      <a:schemeClr val="tx2"/>
                    </a:solidFill>
                  </a:rPr>
                  <a:t>:</a:t>
                </a:r>
                <a:endParaRPr lang="en-US" dirty="0">
                  <a:solidFill>
                    <a:schemeClr val="tx2"/>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38926" y="4594035"/>
                <a:ext cx="6814686" cy="461665"/>
              </a:xfrm>
              <a:prstGeom prst="rect">
                <a:avLst/>
              </a:prstGeom>
              <a:blipFill rotWithShape="0">
                <a:blip r:embed="rId5"/>
                <a:stretch>
                  <a:fillRect l="-1252"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977219" y="3973069"/>
                <a:ext cx="5003677" cy="461665"/>
              </a:xfrm>
              <a:prstGeom prst="rect">
                <a:avLst/>
              </a:prstGeom>
            </p:spPr>
            <p:txBody>
              <a:bodyPr wrap="none">
                <a:spAutoFit/>
              </a:bodyPr>
              <a:lstStyle/>
              <a:p>
                <a14:m>
                  <m:oMath xmlns:m="http://schemas.openxmlformats.org/officeDocument/2006/math">
                    <m:r>
                      <a:rPr lang="en-US" sz="2400" i="1" kern="0">
                        <a:solidFill>
                          <a:schemeClr val="tx2"/>
                        </a:solidFill>
                        <a:latin typeface="Cambria Math"/>
                        <a:ea typeface="Times New Roman"/>
                        <a:cs typeface="Times New Roman"/>
                      </a:rPr>
                      <m:t>𝑣𝑒𝑐</m:t>
                    </m:r>
                    <m:r>
                      <a:rPr lang="en-US" sz="2400" i="1" kern="0">
                        <a:solidFill>
                          <a:schemeClr val="tx2"/>
                        </a:solidFill>
                        <a:latin typeface="Cambria Math"/>
                        <a:ea typeface="Times New Roman"/>
                        <a:cs typeface="Times New Roman"/>
                      </a:rPr>
                      <m:t> </m:t>
                    </m:r>
                  </m:oMath>
                </a14:m>
                <a:r>
                  <a:rPr lang="en-US" sz="2400" kern="0" dirty="0">
                    <a:solidFill>
                      <a:schemeClr val="tx2"/>
                    </a:solidFill>
                    <a:latin typeface="Times New Roman"/>
                    <a:ea typeface="Times New Roman"/>
                    <a:cs typeface="Times New Roman"/>
                  </a:rPr>
                  <a:t>[</a:t>
                </a:r>
                <a14:m>
                  <m:oMath xmlns:m="http://schemas.openxmlformats.org/officeDocument/2006/math">
                    <m:r>
                      <a:rPr lang="en-US" sz="2400" b="1" i="1" kern="0">
                        <a:solidFill>
                          <a:schemeClr val="tx2"/>
                        </a:solidFill>
                        <a:latin typeface="Cambria Math"/>
                        <a:ea typeface="Times New Roman"/>
                        <a:cs typeface="Times New Roman"/>
                      </a:rPr>
                      <m:t>𝐇</m:t>
                    </m:r>
                    <m:r>
                      <a:rPr lang="en-US" sz="2400" i="1" kern="0">
                        <a:solidFill>
                          <a:schemeClr val="tx2"/>
                        </a:solidFill>
                        <a:latin typeface="Cambria Math"/>
                        <a:ea typeface="Times New Roman"/>
                        <a:cs typeface="Times New Roman"/>
                      </a:rPr>
                      <m:t>(</m:t>
                    </m:r>
                    <m:r>
                      <a:rPr lang="en-US" sz="2400" b="1" i="1" kern="0">
                        <a:solidFill>
                          <a:schemeClr val="tx2"/>
                        </a:solidFill>
                        <a:latin typeface="Cambria Math"/>
                        <a:ea typeface="Times New Roman"/>
                        <a:cs typeface="Times New Roman"/>
                      </a:rPr>
                      <m:t>𝐃</m:t>
                    </m:r>
                    <m:r>
                      <a:rPr lang="en-US" sz="2400" i="1" kern="0">
                        <a:solidFill>
                          <a:schemeClr val="tx2"/>
                        </a:solidFill>
                        <a:latin typeface="Cambria Math"/>
                        <a:ea typeface="Times New Roman"/>
                        <a:cs typeface="Times New Roman"/>
                      </a:rPr>
                      <m:t>⨂</m:t>
                    </m:r>
                    <m:r>
                      <a:rPr lang="en-US" sz="2400" b="1" i="1" kern="0">
                        <a:solidFill>
                          <a:schemeClr val="tx2"/>
                        </a:solidFill>
                        <a:latin typeface="Cambria Math"/>
                        <a:ea typeface="Times New Roman"/>
                        <a:cs typeface="Times New Roman"/>
                      </a:rPr>
                      <m:t>𝐄</m:t>
                    </m:r>
                    <m:r>
                      <a:rPr lang="en-US" sz="2400" i="1" kern="0">
                        <a:solidFill>
                          <a:schemeClr val="tx2"/>
                        </a:solidFill>
                        <a:latin typeface="Cambria Math"/>
                        <a:ea typeface="Times New Roman"/>
                        <a:cs typeface="Times New Roman"/>
                      </a:rPr>
                      <m:t>)]</m:t>
                    </m:r>
                  </m:oMath>
                </a14:m>
                <a:r>
                  <a:rPr lang="en-US" sz="2400" kern="0" dirty="0">
                    <a:solidFill>
                      <a:schemeClr val="tx2"/>
                    </a:solidFill>
                    <a:latin typeface="Times New Roman"/>
                    <a:ea typeface="Times New Roman"/>
                    <a:cs typeface="Times New Roman"/>
                  </a:rPr>
                  <a:t> = </a:t>
                </a:r>
                <a14:m>
                  <m:oMath xmlns:m="http://schemas.openxmlformats.org/officeDocument/2006/math">
                    <m:d>
                      <m:dPr>
                        <m:ctrlPr>
                          <a:rPr lang="en-US" sz="2400" i="1" kern="0">
                            <a:solidFill>
                              <a:schemeClr val="tx2"/>
                            </a:solidFill>
                            <a:latin typeface="Cambria Math" panose="02040503050406030204" pitchFamily="18" charset="0"/>
                            <a:ea typeface="Times New Roman"/>
                            <a:cs typeface="Times New Roman"/>
                          </a:rPr>
                        </m:ctrlPr>
                      </m:dPr>
                      <m:e>
                        <m:r>
                          <a:rPr lang="en-US" sz="2400" b="1" i="1" kern="0">
                            <a:solidFill>
                              <a:schemeClr val="tx2"/>
                            </a:solidFill>
                            <a:latin typeface="Cambria Math"/>
                            <a:ea typeface="Times New Roman"/>
                            <a:cs typeface="Times New Roman"/>
                          </a:rPr>
                          <m:t>𝐈</m:t>
                        </m:r>
                        <m:r>
                          <a:rPr lang="en-US" sz="2400" i="1" kern="0">
                            <a:solidFill>
                              <a:schemeClr val="tx2"/>
                            </a:solidFill>
                            <a:latin typeface="Cambria Math"/>
                            <a:ea typeface="Times New Roman"/>
                            <a:cs typeface="Times New Roman"/>
                          </a:rPr>
                          <m:t>⨂</m:t>
                        </m:r>
                        <m:r>
                          <a:rPr lang="en-US" sz="2400" b="1" i="1" kern="0">
                            <a:solidFill>
                              <a:schemeClr val="tx2"/>
                            </a:solidFill>
                            <a:latin typeface="Cambria Math"/>
                            <a:ea typeface="Times New Roman"/>
                            <a:cs typeface="Times New Roman"/>
                          </a:rPr>
                          <m:t>𝐇</m:t>
                        </m:r>
                      </m:e>
                    </m:d>
                  </m:oMath>
                </a14:m>
                <a:r>
                  <a:rPr lang="en-US" sz="2400" kern="0" dirty="0">
                    <a:solidFill>
                      <a:schemeClr val="tx2"/>
                    </a:solidFill>
                    <a:latin typeface="Times New Roman"/>
                    <a:ea typeface="Times New Roman"/>
                    <a:cs typeface="Times New Roman"/>
                  </a:rPr>
                  <a:t> </a:t>
                </a:r>
                <a14:m>
                  <m:oMath xmlns:m="http://schemas.openxmlformats.org/officeDocument/2006/math">
                    <m:d>
                      <m:dPr>
                        <m:ctrlPr>
                          <a:rPr lang="en-US" sz="2400" i="1" kern="0">
                            <a:solidFill>
                              <a:schemeClr val="tx2"/>
                            </a:solidFill>
                            <a:latin typeface="Cambria Math" panose="02040503050406030204" pitchFamily="18" charset="0"/>
                            <a:ea typeface="Times New Roman"/>
                            <a:cs typeface="Times New Roman"/>
                          </a:rPr>
                        </m:ctrlPr>
                      </m:dPr>
                      <m:e>
                        <m:r>
                          <a:rPr lang="en-US" sz="2400" i="1" kern="0">
                            <a:solidFill>
                              <a:schemeClr val="tx2"/>
                            </a:solidFill>
                            <a:latin typeface="Cambria Math"/>
                            <a:ea typeface="Times New Roman"/>
                            <a:cs typeface="Times New Roman"/>
                          </a:rPr>
                          <m:t>𝑣𝑒𝑐</m:t>
                        </m:r>
                        <m:d>
                          <m:dPr>
                            <m:ctrlPr>
                              <a:rPr lang="en-US" sz="2400" i="1" kern="0">
                                <a:solidFill>
                                  <a:schemeClr val="tx2"/>
                                </a:solidFill>
                                <a:latin typeface="Cambria Math" panose="02040503050406030204" pitchFamily="18" charset="0"/>
                                <a:ea typeface="Times New Roman"/>
                                <a:cs typeface="Times New Roman"/>
                              </a:rPr>
                            </m:ctrlPr>
                          </m:dPr>
                          <m:e>
                            <m:r>
                              <a:rPr lang="en-US" sz="2400" b="1" i="1" kern="0">
                                <a:solidFill>
                                  <a:schemeClr val="tx2"/>
                                </a:solidFill>
                                <a:latin typeface="Cambria Math"/>
                                <a:ea typeface="Times New Roman"/>
                                <a:cs typeface="Times New Roman"/>
                              </a:rPr>
                              <m:t>𝐃</m:t>
                            </m:r>
                          </m:e>
                        </m:d>
                        <m:r>
                          <a:rPr lang="en-US" sz="2400" i="1" kern="0">
                            <a:solidFill>
                              <a:schemeClr val="tx2"/>
                            </a:solidFill>
                            <a:latin typeface="Cambria Math"/>
                            <a:ea typeface="Times New Roman"/>
                            <a:cs typeface="Times New Roman"/>
                          </a:rPr>
                          <m:t>⨂</m:t>
                        </m:r>
                        <m:r>
                          <a:rPr lang="en-US" sz="2400" b="1" i="1" kern="0">
                            <a:solidFill>
                              <a:schemeClr val="tx2"/>
                            </a:solidFill>
                            <a:latin typeface="Cambria Math"/>
                            <a:ea typeface="Times New Roman"/>
                            <a:cs typeface="Times New Roman"/>
                          </a:rPr>
                          <m:t>𝐄</m:t>
                        </m:r>
                      </m:e>
                    </m:d>
                  </m:oMath>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1977219" y="3973069"/>
                <a:ext cx="5003677" cy="461665"/>
              </a:xfrm>
              <a:prstGeom prst="rect">
                <a:avLst/>
              </a:prstGeom>
              <a:blipFill rotWithShape="0">
                <a:blip r:embed="rId6"/>
                <a:stretch>
                  <a:fillRect t="-12000" b="-29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55104" y="5106681"/>
                <a:ext cx="7767927" cy="13608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2"/>
                              </a:solidFill>
                              <a:latin typeface="Cambria Math" panose="02040503050406030204" pitchFamily="18" charset="0"/>
                            </a:rPr>
                          </m:ctrlPr>
                        </m:sSubPr>
                        <m:e>
                          <m:r>
                            <a:rPr lang="en-US" sz="2400" b="1" i="1">
                              <a:solidFill>
                                <a:schemeClr val="tx2"/>
                              </a:solidFill>
                              <a:latin typeface="Cambria Math"/>
                            </a:rPr>
                            <m:t>𝐇𝐐</m:t>
                          </m:r>
                        </m:e>
                        <m:sub>
                          <m:r>
                            <a:rPr lang="en-US" sz="2400" b="0" i="1" smtClean="0">
                              <a:solidFill>
                                <a:schemeClr val="tx2"/>
                              </a:solidFill>
                              <a:latin typeface="Cambria Math" panose="02040503050406030204" pitchFamily="18" charset="0"/>
                            </a:rPr>
                            <m:t>𝑘𝑟𝑜𝑛</m:t>
                          </m:r>
                        </m:sub>
                      </m:sSub>
                      <m:r>
                        <a:rPr lang="en-US" sz="2400" i="1">
                          <a:solidFill>
                            <a:schemeClr val="tx2"/>
                          </a:solidFill>
                          <a:latin typeface="Cambria Math"/>
                        </a:rPr>
                        <m:t>=</m:t>
                      </m:r>
                      <m:limLow>
                        <m:limLowPr>
                          <m:ctrlPr>
                            <a:rPr lang="en-US" sz="2400" b="1" i="1" kern="0">
                              <a:solidFill>
                                <a:schemeClr val="tx2"/>
                              </a:solidFill>
                              <a:latin typeface="Cambria Math" panose="02040503050406030204" pitchFamily="18" charset="0"/>
                            </a:rPr>
                          </m:ctrlPr>
                        </m:limLowPr>
                        <m:e>
                          <m:groupChr>
                            <m:groupChrPr>
                              <m:chr m:val="⏟"/>
                              <m:ctrlPr>
                                <a:rPr lang="en-US" sz="2400" b="1" i="1" kern="0">
                                  <a:solidFill>
                                    <a:schemeClr val="tx2"/>
                                  </a:solidFill>
                                  <a:latin typeface="Cambria Math" panose="02040503050406030204" pitchFamily="18" charset="0"/>
                                </a:rPr>
                              </m:ctrlPr>
                            </m:groupChrPr>
                            <m:e>
                              <m:limUpp>
                                <m:limUppPr>
                                  <m:ctrlPr>
                                    <a:rPr lang="en-US" sz="2400" i="1">
                                      <a:solidFill>
                                        <a:schemeClr val="tx2"/>
                                      </a:solidFill>
                                      <a:latin typeface="Cambria Math" panose="02040503050406030204" pitchFamily="18" charset="0"/>
                                    </a:rPr>
                                  </m:ctrlPr>
                                </m:limUppPr>
                                <m:e>
                                  <m:groupChr>
                                    <m:groupChrPr>
                                      <m:chr m:val="⏞"/>
                                      <m:pos m:val="top"/>
                                      <m:vertJc m:val="bot"/>
                                      <m:ctrlPr>
                                        <a:rPr lang="en-US" sz="2400" i="1">
                                          <a:solidFill>
                                            <a:schemeClr val="tx2"/>
                                          </a:solidFill>
                                          <a:latin typeface="Cambria Math" panose="02040503050406030204" pitchFamily="18" charset="0"/>
                                        </a:rPr>
                                      </m:ctrlPr>
                                    </m:groupChrPr>
                                    <m:e>
                                      <m:r>
                                        <m:rPr>
                                          <m:sty m:val="p"/>
                                        </m:rPr>
                                        <a:rPr lang="en-US" sz="2400">
                                          <a:solidFill>
                                            <a:schemeClr val="tx2"/>
                                          </a:solidFill>
                                          <a:latin typeface="Cambria Math"/>
                                        </a:rPr>
                                        <m:t>n</m:t>
                                      </m:r>
                                      <m:d>
                                        <m:dPr>
                                          <m:begChr m:val="{"/>
                                          <m:endChr m:val="}"/>
                                          <m:ctrlPr>
                                            <a:rPr lang="en-US" sz="2400" i="1">
                                              <a:solidFill>
                                                <a:schemeClr val="tx2"/>
                                              </a:solidFill>
                                              <a:latin typeface="Cambria Math" panose="02040503050406030204" pitchFamily="18" charset="0"/>
                                            </a:rPr>
                                          </m:ctrlPr>
                                        </m:dPr>
                                        <m:e>
                                          <m:r>
                                            <a:rPr lang="en-US" sz="2400" i="1">
                                              <a:solidFill>
                                                <a:schemeClr val="tx2"/>
                                              </a:solidFill>
                                              <a:latin typeface="Cambria Math"/>
                                            </a:rPr>
                                            <m:t>𝑝𝑟𝑞</m:t>
                                          </m:r>
                                        </m:e>
                                      </m:d>
                                    </m:e>
                                  </m:groupChr>
                                </m:e>
                                <m:lim>
                                  <m:eqArr>
                                    <m:eqArrPr>
                                      <m:ctrlPr>
                                        <a:rPr lang="en-US" sz="2400" i="1">
                                          <a:solidFill>
                                            <a:schemeClr val="tx2"/>
                                          </a:solidFill>
                                          <a:latin typeface="Cambria Math" panose="02040503050406030204" pitchFamily="18" charset="0"/>
                                        </a:rPr>
                                      </m:ctrlPr>
                                    </m:eqArrPr>
                                    <m:e>
                                      <m:r>
                                        <a:rPr lang="en-US" sz="2400" i="1">
                                          <a:solidFill>
                                            <a:schemeClr val="tx2"/>
                                          </a:solidFill>
                                          <a:latin typeface="Cambria Math"/>
                                        </a:rPr>
                                        <m:t>𝑠𝑐𝑎𝑙𝑎𝑟</m:t>
                                      </m:r>
                                    </m:e>
                                    <m:e>
                                      <m:r>
                                        <a:rPr lang="en-US" sz="2400" i="1">
                                          <a:solidFill>
                                            <a:schemeClr val="tx2"/>
                                          </a:solidFill>
                                          <a:latin typeface="Cambria Math"/>
                                        </a:rPr>
                                        <m:t>𝑚𝑢𝑙𝑡𝑖𝑝𝑙𝑖𝑐𝑎𝑡𝑖𝑜𝑛</m:t>
                                      </m:r>
                                    </m:e>
                                  </m:eqArr>
                                </m:lim>
                              </m:limUpp>
                              <m:r>
                                <a:rPr lang="en-US" sz="2400" i="1">
                                  <a:solidFill>
                                    <a:schemeClr val="tx2"/>
                                  </a:solidFill>
                                  <a:latin typeface="Cambria Math"/>
                                </a:rPr>
                                <m:t>+</m:t>
                              </m:r>
                              <m:limUpp>
                                <m:limUppPr>
                                  <m:ctrlPr>
                                    <a:rPr lang="en-US" sz="2400" i="1">
                                      <a:solidFill>
                                        <a:schemeClr val="tx2"/>
                                      </a:solidFill>
                                      <a:latin typeface="Cambria Math" panose="02040503050406030204" pitchFamily="18" charset="0"/>
                                    </a:rPr>
                                  </m:ctrlPr>
                                </m:limUppPr>
                                <m:e>
                                  <m:groupChr>
                                    <m:groupChrPr>
                                      <m:chr m:val="⏞"/>
                                      <m:pos m:val="top"/>
                                      <m:vertJc m:val="bot"/>
                                      <m:ctrlPr>
                                        <a:rPr lang="en-US" sz="2400" i="1">
                                          <a:solidFill>
                                            <a:schemeClr val="tx2"/>
                                          </a:solidFill>
                                          <a:latin typeface="Cambria Math" panose="02040503050406030204" pitchFamily="18" charset="0"/>
                                        </a:rPr>
                                      </m:ctrlPr>
                                    </m:groupChrPr>
                                    <m:e>
                                      <m:r>
                                        <a:rPr lang="en-US" sz="2400" i="1">
                                          <a:solidFill>
                                            <a:schemeClr val="tx2"/>
                                          </a:solidFill>
                                          <a:latin typeface="Cambria Math"/>
                                        </a:rPr>
                                        <m:t>𝑞</m:t>
                                      </m:r>
                                      <m:d>
                                        <m:dPr>
                                          <m:begChr m:val="{"/>
                                          <m:endChr m:val="}"/>
                                          <m:ctrlPr>
                                            <a:rPr lang="en-US" sz="2400" i="1">
                                              <a:solidFill>
                                                <a:schemeClr val="tx2"/>
                                              </a:solidFill>
                                              <a:latin typeface="Cambria Math" panose="02040503050406030204" pitchFamily="18" charset="0"/>
                                            </a:rPr>
                                          </m:ctrlPr>
                                        </m:dPr>
                                        <m:e>
                                          <m:r>
                                            <a:rPr lang="en-US" sz="2400" i="1">
                                              <a:solidFill>
                                                <a:schemeClr val="tx2"/>
                                              </a:solidFill>
                                              <a:latin typeface="Cambria Math"/>
                                            </a:rPr>
                                            <m:t>(</m:t>
                                          </m:r>
                                          <m:r>
                                            <a:rPr lang="en-US" sz="2400" i="1">
                                              <a:solidFill>
                                                <a:schemeClr val="tx2"/>
                                              </a:solidFill>
                                              <a:latin typeface="Cambria Math"/>
                                            </a:rPr>
                                            <m:t>𝑝</m:t>
                                          </m:r>
                                          <m:r>
                                            <a:rPr lang="en-US" sz="2400" i="1">
                                              <a:solidFill>
                                                <a:schemeClr val="tx2"/>
                                              </a:solidFill>
                                              <a:latin typeface="Cambria Math"/>
                                            </a:rPr>
                                            <m:t>−1)</m:t>
                                          </m:r>
                                          <m:r>
                                            <a:rPr lang="en-US" sz="2400" i="1">
                                              <a:solidFill>
                                                <a:schemeClr val="tx2"/>
                                              </a:solidFill>
                                              <a:latin typeface="Cambria Math"/>
                                            </a:rPr>
                                            <m:t>𝑛𝑟</m:t>
                                          </m:r>
                                        </m:e>
                                      </m:d>
                                    </m:e>
                                  </m:groupChr>
                                </m:e>
                                <m:lim>
                                  <m:eqArr>
                                    <m:eqArrPr>
                                      <m:ctrlPr>
                                        <a:rPr lang="en-US" sz="2400" i="1">
                                          <a:solidFill>
                                            <a:schemeClr val="tx2"/>
                                          </a:solidFill>
                                          <a:latin typeface="Cambria Math" panose="02040503050406030204" pitchFamily="18" charset="0"/>
                                        </a:rPr>
                                      </m:ctrlPr>
                                    </m:eqArrPr>
                                    <m:e>
                                      <m:r>
                                        <a:rPr lang="en-US" sz="2400" i="1">
                                          <a:solidFill>
                                            <a:schemeClr val="tx2"/>
                                          </a:solidFill>
                                          <a:latin typeface="Cambria Math"/>
                                        </a:rPr>
                                        <m:t>𝐴𝑑𝑑𝑖𝑡𝑖𝑜𝑛</m:t>
                                      </m:r>
                                      <m:r>
                                        <a:rPr lang="en-US" sz="2400" i="1">
                                          <a:solidFill>
                                            <a:schemeClr val="tx2"/>
                                          </a:solidFill>
                                          <a:latin typeface="Cambria Math"/>
                                        </a:rPr>
                                        <m:t> </m:t>
                                      </m:r>
                                    </m:e>
                                  </m:eqArr>
                                </m:lim>
                              </m:limUpp>
                              <m:r>
                                <a:rPr lang="en-US" sz="2400" i="1">
                                  <a:solidFill>
                                    <a:schemeClr val="tx2"/>
                                  </a:solidFill>
                                  <a:latin typeface="Cambria Math"/>
                                </a:rPr>
                                <m:t>+</m:t>
                              </m:r>
                              <m:limUpp>
                                <m:limUppPr>
                                  <m:ctrlPr>
                                    <a:rPr lang="en-US" sz="2400" i="1">
                                      <a:solidFill>
                                        <a:schemeClr val="tx2"/>
                                      </a:solidFill>
                                      <a:latin typeface="Cambria Math" panose="02040503050406030204" pitchFamily="18" charset="0"/>
                                    </a:rPr>
                                  </m:ctrlPr>
                                </m:limUppPr>
                                <m:e>
                                  <m:groupChr>
                                    <m:groupChrPr>
                                      <m:chr m:val="⏞"/>
                                      <m:pos m:val="top"/>
                                      <m:vertJc m:val="bot"/>
                                      <m:ctrlPr>
                                        <a:rPr lang="en-US" sz="2400" i="1">
                                          <a:solidFill>
                                            <a:schemeClr val="tx2"/>
                                          </a:solidFill>
                                          <a:latin typeface="Cambria Math" panose="02040503050406030204" pitchFamily="18" charset="0"/>
                                        </a:rPr>
                                      </m:ctrlPr>
                                    </m:groupChrPr>
                                    <m:e>
                                      <m:r>
                                        <a:rPr lang="en-US" sz="2400" i="1">
                                          <a:solidFill>
                                            <a:schemeClr val="tx2"/>
                                          </a:solidFill>
                                          <a:latin typeface="Cambria Math"/>
                                        </a:rPr>
                                        <m:t>𝑞</m:t>
                                      </m:r>
                                      <m:d>
                                        <m:dPr>
                                          <m:begChr m:val="{"/>
                                          <m:endChr m:val="}"/>
                                          <m:ctrlPr>
                                            <a:rPr lang="en-US" sz="2400" i="1">
                                              <a:solidFill>
                                                <a:schemeClr val="tx2"/>
                                              </a:solidFill>
                                              <a:latin typeface="Cambria Math" panose="02040503050406030204" pitchFamily="18" charset="0"/>
                                            </a:rPr>
                                          </m:ctrlPr>
                                        </m:dPr>
                                        <m:e>
                                          <m:d>
                                            <m:dPr>
                                              <m:ctrlPr>
                                                <a:rPr lang="en-US" sz="2400" i="1">
                                                  <a:solidFill>
                                                    <a:schemeClr val="tx2"/>
                                                  </a:solidFill>
                                                  <a:latin typeface="Cambria Math" panose="02040503050406030204" pitchFamily="18" charset="0"/>
                                                </a:rPr>
                                              </m:ctrlPr>
                                            </m:dPr>
                                            <m:e>
                                              <m:r>
                                                <a:rPr lang="en-US" sz="2400" i="1">
                                                  <a:solidFill>
                                                    <a:schemeClr val="tx2"/>
                                                  </a:solidFill>
                                                  <a:latin typeface="Cambria Math"/>
                                                </a:rPr>
                                                <m:t>2</m:t>
                                              </m:r>
                                              <m:r>
                                                <a:rPr lang="en-US" sz="2400" i="1">
                                                  <a:solidFill>
                                                    <a:schemeClr val="tx2"/>
                                                  </a:solidFill>
                                                  <a:latin typeface="Cambria Math"/>
                                                </a:rPr>
                                                <m:t>𝑟</m:t>
                                              </m:r>
                                              <m:r>
                                                <a:rPr lang="en-US" sz="2400" i="1">
                                                  <a:solidFill>
                                                    <a:schemeClr val="tx2"/>
                                                  </a:solidFill>
                                                  <a:latin typeface="Cambria Math"/>
                                                </a:rPr>
                                                <m:t>−1</m:t>
                                              </m:r>
                                            </m:e>
                                          </m:d>
                                          <m:r>
                                            <a:rPr lang="en-US" sz="2400" i="1">
                                              <a:solidFill>
                                                <a:schemeClr val="tx2"/>
                                              </a:solidFill>
                                              <a:latin typeface="Cambria Math"/>
                                            </a:rPr>
                                            <m:t>𝑛𝑡</m:t>
                                          </m:r>
                                        </m:e>
                                      </m:d>
                                    </m:e>
                                  </m:groupChr>
                                </m:e>
                                <m:lim>
                                  <m:eqArr>
                                    <m:eqArrPr>
                                      <m:ctrlPr>
                                        <a:rPr lang="en-US" sz="2400" i="1">
                                          <a:solidFill>
                                            <a:schemeClr val="tx2"/>
                                          </a:solidFill>
                                          <a:latin typeface="Cambria Math" panose="02040503050406030204" pitchFamily="18" charset="0"/>
                                        </a:rPr>
                                      </m:ctrlPr>
                                    </m:eqArrPr>
                                    <m:e>
                                      <m:r>
                                        <a:rPr lang="en-US" sz="2400" i="1">
                                          <a:solidFill>
                                            <a:schemeClr val="tx2"/>
                                          </a:solidFill>
                                          <a:latin typeface="Cambria Math"/>
                                        </a:rPr>
                                        <m:t>𝑀𝑎𝑡𝑟𝑖𝑥</m:t>
                                      </m:r>
                                    </m:e>
                                    <m:e>
                                      <m:r>
                                        <a:rPr lang="en-US" sz="2400" i="1">
                                          <a:solidFill>
                                            <a:schemeClr val="tx2"/>
                                          </a:solidFill>
                                          <a:latin typeface="Cambria Math"/>
                                        </a:rPr>
                                        <m:t>𝑀𝑢𝑙𝑡𝑖𝑝𝑙𝑖𝑐𝑎𝑡𝑖𝑜𝑛</m:t>
                                      </m:r>
                                    </m:e>
                                  </m:eqArr>
                                </m:lim>
                              </m:limUpp>
                              <m:r>
                                <m:rPr>
                                  <m:nor/>
                                </m:rPr>
                                <a:rPr lang="en-US" sz="2400" dirty="0"/>
                                <m:t> </m:t>
                              </m:r>
                            </m:e>
                          </m:groupChr>
                        </m:e>
                        <m:lim>
                          <m:r>
                            <m:rPr>
                              <m:sty m:val="p"/>
                            </m:rPr>
                            <a:rPr lang="en-US" sz="240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i="1">
                                      <a:solidFill>
                                        <a:schemeClr val="tx2"/>
                                      </a:solidFill>
                                      <a:latin typeface="Cambria Math"/>
                                    </a:rPr>
                                    <m:t>2.</m:t>
                                  </m:r>
                                  <m:r>
                                    <a:rPr lang="en-US" sz="2400" i="1">
                                      <a:solidFill>
                                        <a:schemeClr val="tx2"/>
                                      </a:solidFill>
                                      <a:latin typeface="Cambria Math" panose="02040503050406030204" pitchFamily="18" charset="0"/>
                                    </a:rPr>
                                    <m:t>50</m:t>
                                  </m:r>
                                </m:sup>
                              </m:sSup>
                            </m:e>
                          </m:d>
                        </m:lim>
                      </m:limLow>
                    </m:oMath>
                  </m:oMathPara>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655104" y="5106681"/>
                <a:ext cx="7767927" cy="1360822"/>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09404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152400"/>
            <a:ext cx="8229600" cy="1143000"/>
          </a:xfrm>
        </p:spPr>
        <p:txBody>
          <a:bodyPr>
            <a:noAutofit/>
          </a:bodyPr>
          <a:lstStyle/>
          <a:p>
            <a:pPr algn="l"/>
            <a:r>
              <a:rPr lang="en-US" sz="2400" b="1" kern="0" dirty="0" smtClean="0">
                <a:solidFill>
                  <a:srgbClr val="3A5E8C"/>
                </a:solidFill>
                <a:latin typeface="Garamond"/>
              </a:rPr>
              <a:t>Matrix multiplication with prior covariance matrix II</a:t>
            </a:r>
            <a:br>
              <a:rPr lang="en-US" sz="2400" b="1" kern="0" dirty="0" smtClean="0">
                <a:solidFill>
                  <a:srgbClr val="3A5E8C"/>
                </a:solidFill>
                <a:latin typeface="Garamond"/>
              </a:rPr>
            </a:b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287215" y="1143000"/>
                <a:ext cx="7895474" cy="4692631"/>
              </a:xfrm>
              <a:prstGeom prst="rect">
                <a:avLst/>
              </a:prstGeom>
              <a:noFill/>
            </p:spPr>
            <p:txBody>
              <a:bodyPr wrap="square" rtlCol="0">
                <a:spAutoFit/>
              </a:bodyPr>
              <a:lstStyle/>
              <a:p>
                <a:pPr marL="285750" indent="-285750">
                  <a:buFont typeface="Courier New" panose="02070309020205020404" pitchFamily="49" charset="0"/>
                  <a:buChar char="o"/>
                </a:pPr>
                <a:r>
                  <a:rPr lang="en-US" sz="2400" kern="0" dirty="0" smtClean="0">
                    <a:solidFill>
                      <a:schemeClr val="tx2"/>
                    </a:solidFill>
                    <a:latin typeface="Garamond" panose="02020404030301010803" pitchFamily="18" charset="0"/>
                  </a:rPr>
                  <a:t>Multiplication of (</a:t>
                </a:r>
                <a14:m>
                  <m:oMath xmlns:m="http://schemas.openxmlformats.org/officeDocument/2006/math">
                    <m:r>
                      <a:rPr lang="en-US" sz="2400" b="1" kern="0">
                        <a:solidFill>
                          <a:schemeClr val="tx2"/>
                        </a:solidFill>
                        <a:latin typeface="Cambria Math"/>
                      </a:rPr>
                      <m:t>𝐇𝐐</m:t>
                    </m:r>
                    <m:r>
                      <a:rPr lang="en-US" sz="2400" b="0" i="0" kern="0" smtClean="0">
                        <a:solidFill>
                          <a:schemeClr val="tx2"/>
                        </a:solidFill>
                        <a:latin typeface="Cambria Math" panose="02040503050406030204" pitchFamily="18" charset="0"/>
                      </a:rPr>
                      <m:t>) </m:t>
                    </m:r>
                    <m:r>
                      <m:rPr>
                        <m:sty m:val="p"/>
                      </m:rPr>
                      <a:rPr lang="en-US" sz="2400" b="0" i="0" kern="0" smtClean="0">
                        <a:solidFill>
                          <a:schemeClr val="tx2"/>
                        </a:solidFill>
                        <a:latin typeface="Cambria Math" panose="02040503050406030204" pitchFamily="18" charset="0"/>
                      </a:rPr>
                      <m:t>and</m:t>
                    </m:r>
                    <m:r>
                      <a:rPr lang="en-US" sz="2400" b="0" i="0" kern="0" smtClean="0">
                        <a:solidFill>
                          <a:schemeClr val="tx2"/>
                        </a:solidFill>
                        <a:latin typeface="Cambria Math" panose="02040503050406030204" pitchFamily="18" charset="0"/>
                      </a:rPr>
                      <m:t> </m:t>
                    </m:r>
                    <m:sSup>
                      <m:sSupPr>
                        <m:ctrlPr>
                          <a:rPr lang="en-US" sz="2400" b="0" i="1" kern="0" smtClean="0">
                            <a:solidFill>
                              <a:schemeClr val="tx2"/>
                            </a:solidFill>
                            <a:latin typeface="Cambria Math" panose="02040503050406030204" pitchFamily="18" charset="0"/>
                          </a:rPr>
                        </m:ctrlPr>
                      </m:sSupPr>
                      <m:e>
                        <m:r>
                          <a:rPr lang="en-US" sz="2400" b="1" kern="0">
                            <a:solidFill>
                              <a:schemeClr val="tx2"/>
                            </a:solidFill>
                            <a:latin typeface="Cambria Math"/>
                          </a:rPr>
                          <m:t>𝐇</m:t>
                        </m:r>
                        <m:r>
                          <m:rPr>
                            <m:nor/>
                          </m:rPr>
                          <a:rPr lang="en-US" sz="2400" dirty="0">
                            <a:solidFill>
                              <a:schemeClr val="tx2"/>
                            </a:solidFill>
                            <a:latin typeface="Garamond" panose="02020404030301010803" pitchFamily="18" charset="0"/>
                          </a:rPr>
                          <m:t> </m:t>
                        </m:r>
                      </m:e>
                      <m:sup>
                        <m:r>
                          <a:rPr lang="en-US" sz="2400" b="0" i="1" kern="0" smtClean="0">
                            <a:solidFill>
                              <a:schemeClr val="tx2"/>
                            </a:solidFill>
                            <a:latin typeface="Cambria Math" panose="02040503050406030204" pitchFamily="18" charset="0"/>
                          </a:rPr>
                          <m:t>𝑇</m:t>
                        </m:r>
                      </m:sup>
                    </m:sSup>
                  </m:oMath>
                </a14:m>
                <a:endParaRPr lang="en-US" sz="2400" dirty="0">
                  <a:solidFill>
                    <a:schemeClr val="tx2"/>
                  </a:solidFill>
                  <a:latin typeface="Garamond" panose="02020404030301010803" pitchFamily="18" charset="0"/>
                </a:endParaRPr>
              </a:p>
              <a:p>
                <a:endParaRPr lang="en-US" sz="2400" dirty="0" smtClean="0">
                  <a:solidFill>
                    <a:schemeClr val="tx2"/>
                  </a:solidFill>
                  <a:latin typeface="Garamond" panose="02020404030301010803" pitchFamily="18" charset="0"/>
                </a:endParaRPr>
              </a:p>
              <a:p>
                <a:pPr marL="285750" indent="-285750">
                  <a:buFont typeface="Courier New" panose="02070309020205020404" pitchFamily="49" charset="0"/>
                  <a:buChar char="o"/>
                </a:pPr>
                <a:r>
                  <a:rPr lang="en-US" sz="2400" dirty="0" smtClean="0">
                    <a:solidFill>
                      <a:schemeClr val="tx2"/>
                    </a:solidFill>
                    <a:latin typeface="Garamond" panose="02020404030301010803" pitchFamily="18" charset="0"/>
                  </a:rPr>
                  <a:t>Under Condition that </a:t>
                </a:r>
                <a14:m>
                  <m:oMath xmlns:m="http://schemas.openxmlformats.org/officeDocument/2006/math">
                    <m:r>
                      <a:rPr lang="en-US" sz="2400" b="1" i="0" kern="0" smtClean="0">
                        <a:solidFill>
                          <a:schemeClr val="tx2"/>
                        </a:solidFill>
                        <a:latin typeface="Cambria Math" panose="02040503050406030204" pitchFamily="18" charset="0"/>
                      </a:rPr>
                      <m:t>𝐐</m:t>
                    </m:r>
                  </m:oMath>
                </a14:m>
                <a:r>
                  <a:rPr lang="en-US" sz="2400" dirty="0" smtClean="0">
                    <a:solidFill>
                      <a:schemeClr val="tx2"/>
                    </a:solidFill>
                    <a:latin typeface="Garamond" panose="02020404030301010803" pitchFamily="18" charset="0"/>
                  </a:rPr>
                  <a:t> is symmetric the product of </a:t>
                </a:r>
                <a:r>
                  <a:rPr lang="en-US" sz="2400" kern="0" dirty="0">
                    <a:solidFill>
                      <a:schemeClr val="tx2"/>
                    </a:solidFill>
                    <a:latin typeface="Garamond" panose="02020404030301010803" pitchFamily="18" charset="0"/>
                  </a:rPr>
                  <a:t>(</a:t>
                </a:r>
                <a14:m>
                  <m:oMath xmlns:m="http://schemas.openxmlformats.org/officeDocument/2006/math">
                    <m:r>
                      <a:rPr lang="en-US" sz="2400" b="1" kern="0">
                        <a:solidFill>
                          <a:schemeClr val="tx2"/>
                        </a:solidFill>
                        <a:latin typeface="Cambria Math"/>
                      </a:rPr>
                      <m:t>𝐇𝐐</m:t>
                    </m:r>
                    <m:r>
                      <a:rPr lang="en-US" sz="2400" kern="0">
                        <a:solidFill>
                          <a:schemeClr val="tx2"/>
                        </a:solidFill>
                        <a:latin typeface="Cambria Math" panose="02040503050406030204" pitchFamily="18" charset="0"/>
                      </a:rPr>
                      <m:t>) </m:t>
                    </m:r>
                    <m:r>
                      <m:rPr>
                        <m:sty m:val="p"/>
                      </m:rPr>
                      <a:rPr lang="en-US" sz="2400" kern="0">
                        <a:solidFill>
                          <a:schemeClr val="tx2"/>
                        </a:solidFill>
                        <a:latin typeface="Cambria Math" panose="02040503050406030204" pitchFamily="18" charset="0"/>
                      </a:rPr>
                      <m:t>and</m:t>
                    </m:r>
                    <m:r>
                      <a:rPr lang="en-US" sz="2400" kern="0">
                        <a:solidFill>
                          <a:schemeClr val="tx2"/>
                        </a:solidFill>
                        <a:latin typeface="Cambria Math" panose="02040503050406030204" pitchFamily="18" charset="0"/>
                      </a:rPr>
                      <m:t> </m:t>
                    </m:r>
                    <m:sSup>
                      <m:sSupPr>
                        <m:ctrlPr>
                          <a:rPr lang="en-US" sz="2400" i="1" kern="0">
                            <a:solidFill>
                              <a:schemeClr val="tx2"/>
                            </a:solidFill>
                            <a:latin typeface="Cambria Math" panose="02040503050406030204" pitchFamily="18" charset="0"/>
                          </a:rPr>
                        </m:ctrlPr>
                      </m:sSupPr>
                      <m:e>
                        <m:r>
                          <a:rPr lang="en-US" sz="2400" b="1" kern="0">
                            <a:solidFill>
                              <a:schemeClr val="tx2"/>
                            </a:solidFill>
                            <a:latin typeface="Cambria Math"/>
                          </a:rPr>
                          <m:t>𝐇</m:t>
                        </m:r>
                        <m:r>
                          <m:rPr>
                            <m:nor/>
                          </m:rPr>
                          <a:rPr lang="en-US" sz="2400" dirty="0">
                            <a:solidFill>
                              <a:schemeClr val="tx2"/>
                            </a:solidFill>
                            <a:latin typeface="Garamond" panose="02020404030301010803" pitchFamily="18" charset="0"/>
                          </a:rPr>
                          <m:t> </m:t>
                        </m:r>
                      </m:e>
                      <m:sup>
                        <m:r>
                          <a:rPr lang="en-US" sz="2400" i="1" kern="0">
                            <a:solidFill>
                              <a:schemeClr val="tx2"/>
                            </a:solidFill>
                            <a:latin typeface="Cambria Math" panose="02040503050406030204" pitchFamily="18" charset="0"/>
                          </a:rPr>
                          <m:t>𝑇</m:t>
                        </m:r>
                      </m:sup>
                    </m:sSup>
                  </m:oMath>
                </a14:m>
                <a:r>
                  <a:rPr lang="en-US" sz="2400" dirty="0" smtClean="0">
                    <a:solidFill>
                      <a:schemeClr val="tx2"/>
                    </a:solidFill>
                    <a:latin typeface="Garamond" panose="02020404030301010803" pitchFamily="18" charset="0"/>
                  </a:rPr>
                  <a:t> is symmetric</a:t>
                </a:r>
              </a:p>
              <a:p>
                <a:endParaRPr lang="en-US" sz="2400" dirty="0">
                  <a:solidFill>
                    <a:schemeClr val="tx2"/>
                  </a:solidFill>
                  <a:latin typeface="Garamond" panose="02020404030301010803" pitchFamily="18" charset="0"/>
                </a:endParaRPr>
              </a:p>
              <a:p>
                <a:pPr marL="285750" indent="-285750">
                  <a:buFont typeface="Courier New" panose="02070309020205020404" pitchFamily="49" charset="0"/>
                  <a:buChar char="o"/>
                </a:pPr>
                <a:r>
                  <a:rPr lang="en-US" sz="2400" dirty="0" smtClean="0">
                    <a:solidFill>
                      <a:schemeClr val="tx2"/>
                    </a:solidFill>
                    <a:latin typeface="Garamond" panose="02020404030301010803" pitchFamily="18" charset="0"/>
                  </a:rPr>
                  <a:t>Under these conditions overall cost of computing </a:t>
                </a:r>
                <a14:m>
                  <m:oMath xmlns:m="http://schemas.openxmlformats.org/officeDocument/2006/math">
                    <m:sSup>
                      <m:sSupPr>
                        <m:ctrlPr>
                          <a:rPr lang="en-US" sz="2400" i="1">
                            <a:solidFill>
                              <a:schemeClr val="tx2"/>
                            </a:solidFill>
                            <a:latin typeface="Cambria Math" panose="02040503050406030204" pitchFamily="18" charset="0"/>
                          </a:rPr>
                        </m:ctrlPr>
                      </m:sSupPr>
                      <m:e>
                        <m:r>
                          <a:rPr lang="en-US" sz="2400" b="1" i="1">
                            <a:solidFill>
                              <a:schemeClr val="tx2"/>
                            </a:solidFill>
                            <a:latin typeface="Cambria Math"/>
                          </a:rPr>
                          <m:t>𝐇𝐐𝐇</m:t>
                        </m:r>
                      </m:e>
                      <m:sup>
                        <m:r>
                          <a:rPr lang="en-US" sz="2400" i="1">
                            <a:solidFill>
                              <a:schemeClr val="tx2"/>
                            </a:solidFill>
                            <a:latin typeface="Cambria Math"/>
                          </a:rPr>
                          <m:t>𝑇</m:t>
                        </m:r>
                      </m:sup>
                    </m:sSup>
                  </m:oMath>
                </a14:m>
                <a:r>
                  <a:rPr lang="en-US" sz="2400" dirty="0" smtClean="0">
                    <a:solidFill>
                      <a:schemeClr val="tx2"/>
                    </a:solidFill>
                    <a:latin typeface="Garamond" panose="02020404030301010803" pitchFamily="18" charset="0"/>
                  </a:rPr>
                  <a:t> is </a:t>
                </a:r>
              </a:p>
              <a:p>
                <a:r>
                  <a:rPr lang="en-US" sz="2400" dirty="0">
                    <a:solidFill>
                      <a:schemeClr val="tx2"/>
                    </a:solidFill>
                    <a:latin typeface="Garamond" panose="02020404030301010803" pitchFamily="18" charset="0"/>
                  </a:rPr>
                  <a:t>	</a:t>
                </a:r>
                <a:r>
                  <a:rPr lang="en-US" sz="2400" dirty="0" smtClean="0">
                    <a:solidFill>
                      <a:schemeClr val="tx2"/>
                    </a:solidFill>
                    <a:latin typeface="Garamond" panose="02020404030301010803" pitchFamily="18" charset="0"/>
                  </a:rPr>
                  <a:t>	 </a:t>
                </a:r>
                <a14:m>
                  <m:oMath xmlns:m="http://schemas.openxmlformats.org/officeDocument/2006/math">
                    <m:r>
                      <a:rPr lang="en-US" sz="2400" b="0" i="0" smtClean="0">
                        <a:solidFill>
                          <a:schemeClr val="tx2"/>
                        </a:solidFill>
                        <a:latin typeface="Cambria Math" panose="02040503050406030204" pitchFamily="18" charset="0"/>
                      </a:rPr>
                      <m:t>~ </m:t>
                    </m:r>
                    <m:r>
                      <m:rPr>
                        <m:sty m:val="p"/>
                      </m:rPr>
                      <a:rPr lang="en-US" sz="2400" b="0" i="0" smtClean="0">
                        <a:solidFill>
                          <a:schemeClr val="tx2"/>
                        </a:solidFill>
                        <a:latin typeface="Cambria Math" panose="02040503050406030204" pitchFamily="18" charset="0"/>
                      </a:rPr>
                      <m:t>O</m:t>
                    </m:r>
                    <m:d>
                      <m:dPr>
                        <m:ctrlPr>
                          <a:rPr lang="en-US" sz="2400" i="1">
                            <a:solidFill>
                              <a:schemeClr val="tx2"/>
                            </a:solidFill>
                            <a:latin typeface="Cambria Math" panose="02040503050406030204" pitchFamily="18" charset="0"/>
                          </a:rPr>
                        </m:ctrlPr>
                      </m:dPr>
                      <m:e>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a:solidFill>
                                  <a:schemeClr val="tx2"/>
                                </a:solidFill>
                                <a:latin typeface="Cambria Math"/>
                              </a:rPr>
                              <m:t>2.5</m:t>
                            </m:r>
                          </m:sup>
                        </m:sSup>
                        <m:r>
                          <a:rPr lang="en-US" sz="2400" i="1">
                            <a:solidFill>
                              <a:schemeClr val="tx2"/>
                            </a:solidFill>
                            <a:latin typeface="Cambria Math"/>
                          </a:rPr>
                          <m:t>+</m:t>
                        </m:r>
                        <m:f>
                          <m:fPr>
                            <m:ctrlPr>
                              <a:rPr lang="en-US" sz="2400" i="1">
                                <a:solidFill>
                                  <a:schemeClr val="tx2"/>
                                </a:solidFill>
                                <a:latin typeface="Cambria Math" panose="02040503050406030204" pitchFamily="18" charset="0"/>
                              </a:rPr>
                            </m:ctrlPr>
                          </m:fPr>
                          <m:num>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a:rPr>
                                  <m:t>𝑛</m:t>
                                </m:r>
                              </m:e>
                              <m:sup>
                                <m:r>
                                  <a:rPr lang="en-US" sz="2400">
                                    <a:solidFill>
                                      <a:schemeClr val="tx2"/>
                                    </a:solidFill>
                                    <a:latin typeface="Cambria Math"/>
                                  </a:rPr>
                                  <m:t>2.81</m:t>
                                </m:r>
                              </m:sup>
                            </m:sSup>
                          </m:num>
                          <m:den>
                            <m:r>
                              <a:rPr lang="en-US" sz="2400" i="1">
                                <a:solidFill>
                                  <a:schemeClr val="tx2"/>
                                </a:solidFill>
                                <a:latin typeface="Cambria Math"/>
                              </a:rPr>
                              <m:t>2</m:t>
                            </m:r>
                          </m:den>
                        </m:f>
                      </m:e>
                    </m:d>
                  </m:oMath>
                </a14:m>
                <a:endParaRPr lang="en-US" sz="2400" dirty="0" smtClean="0">
                  <a:solidFill>
                    <a:schemeClr val="tx2"/>
                  </a:solidFill>
                  <a:latin typeface="Garamond" panose="02020404030301010803" pitchFamily="18" charset="0"/>
                </a:endParaRPr>
              </a:p>
              <a:p>
                <a:pPr marL="285750" indent="-285750">
                  <a:buFont typeface="Courier New" panose="02070309020205020404" pitchFamily="49" charset="0"/>
                  <a:buChar char="o"/>
                </a:pPr>
                <a:r>
                  <a:rPr lang="en-US" sz="2400" dirty="0" smtClean="0">
                    <a:solidFill>
                      <a:schemeClr val="tx2"/>
                    </a:solidFill>
                    <a:latin typeface="Garamond" panose="02020404030301010803" pitchFamily="18" charset="0"/>
                  </a:rPr>
                  <a:t>Cyclical permutation property: </a:t>
                </a:r>
                <a14:m>
                  <m:oMath xmlns:m="http://schemas.openxmlformats.org/officeDocument/2006/math">
                    <m:sSup>
                      <m:sSupPr>
                        <m:ctrlPr>
                          <a:rPr lang="en-US" sz="2400" i="1">
                            <a:solidFill>
                              <a:schemeClr val="tx2"/>
                            </a:solidFill>
                            <a:latin typeface="Cambria Math" panose="02040503050406030204" pitchFamily="18" charset="0"/>
                          </a:rPr>
                        </m:ctrlPr>
                      </m:sSupPr>
                      <m:e>
                        <m:r>
                          <a:rPr lang="en-US" sz="2400" b="1" i="1">
                            <a:solidFill>
                              <a:schemeClr val="tx2"/>
                            </a:solidFill>
                            <a:latin typeface="Cambria Math"/>
                          </a:rPr>
                          <m:t>𝐐𝐇</m:t>
                        </m:r>
                      </m:e>
                      <m:sup>
                        <m:r>
                          <a:rPr lang="en-US" sz="2400" i="1">
                            <a:solidFill>
                              <a:schemeClr val="tx2"/>
                            </a:solidFill>
                            <a:latin typeface="Cambria Math"/>
                          </a:rPr>
                          <m:t>𝑇</m:t>
                        </m:r>
                      </m:sup>
                    </m:sSup>
                  </m:oMath>
                </a14:m>
                <a:r>
                  <a:rPr lang="en-US" sz="2400" dirty="0" smtClean="0">
                    <a:solidFill>
                      <a:schemeClr val="tx2"/>
                    </a:solidFill>
                    <a:latin typeface="Garamond" panose="02020404030301010803" pitchFamily="18" charset="0"/>
                  </a:rPr>
                  <a:t> = </a:t>
                </a:r>
                <a14:m>
                  <m:oMath xmlns:m="http://schemas.openxmlformats.org/officeDocument/2006/math">
                    <m:sSup>
                      <m:sSupPr>
                        <m:ctrlPr>
                          <a:rPr lang="en-US" sz="2400" b="1" i="1">
                            <a:solidFill>
                              <a:schemeClr val="tx2"/>
                            </a:solidFill>
                            <a:latin typeface="Cambria Math" panose="02040503050406030204" pitchFamily="18" charset="0"/>
                          </a:rPr>
                        </m:ctrlPr>
                      </m:sSupPr>
                      <m:e>
                        <m:d>
                          <m:dPr>
                            <m:begChr m:val="["/>
                            <m:endChr m:val="]"/>
                            <m:ctrlPr>
                              <a:rPr lang="en-US" sz="2400" b="1" i="1">
                                <a:solidFill>
                                  <a:schemeClr val="tx2"/>
                                </a:solidFill>
                                <a:latin typeface="Cambria Math" panose="02040503050406030204" pitchFamily="18" charset="0"/>
                              </a:rPr>
                            </m:ctrlPr>
                          </m:dPr>
                          <m:e>
                            <m:r>
                              <a:rPr lang="en-US" sz="2400" b="1">
                                <a:solidFill>
                                  <a:schemeClr val="tx2"/>
                                </a:solidFill>
                                <a:latin typeface="Cambria Math"/>
                              </a:rPr>
                              <m:t>𝐇</m:t>
                            </m:r>
                            <m:d>
                              <m:dPr>
                                <m:ctrlPr>
                                  <a:rPr lang="en-US" sz="2400" b="1" i="1">
                                    <a:solidFill>
                                      <a:schemeClr val="tx2"/>
                                    </a:solidFill>
                                    <a:latin typeface="Cambria Math" panose="02040503050406030204" pitchFamily="18" charset="0"/>
                                  </a:rPr>
                                </m:ctrlPr>
                              </m:dPr>
                              <m:e>
                                <m:sSup>
                                  <m:sSupPr>
                                    <m:ctrlPr>
                                      <a:rPr lang="en-US" sz="2400" b="1" i="1">
                                        <a:solidFill>
                                          <a:schemeClr val="tx2"/>
                                        </a:solidFill>
                                        <a:latin typeface="Cambria Math" panose="02040503050406030204" pitchFamily="18" charset="0"/>
                                      </a:rPr>
                                    </m:ctrlPr>
                                  </m:sSupPr>
                                  <m:e>
                                    <m:r>
                                      <a:rPr lang="en-US" sz="2400" b="1">
                                        <a:solidFill>
                                          <a:schemeClr val="tx2"/>
                                        </a:solidFill>
                                        <a:latin typeface="Cambria Math"/>
                                      </a:rPr>
                                      <m:t>𝐃</m:t>
                                    </m:r>
                                  </m:e>
                                  <m:sup>
                                    <m:r>
                                      <a:rPr lang="en-US" sz="2400" i="1">
                                        <a:solidFill>
                                          <a:schemeClr val="tx2"/>
                                        </a:solidFill>
                                        <a:latin typeface="Cambria Math"/>
                                      </a:rPr>
                                      <m:t>𝑇</m:t>
                                    </m:r>
                                  </m:sup>
                                </m:sSup>
                                <m:r>
                                  <a:rPr lang="en-US" sz="2400" b="1">
                                    <a:solidFill>
                                      <a:schemeClr val="tx2"/>
                                    </a:solidFill>
                                    <a:latin typeface="Cambria Math"/>
                                  </a:rPr>
                                  <m:t>⊗</m:t>
                                </m:r>
                                <m:sSup>
                                  <m:sSupPr>
                                    <m:ctrlPr>
                                      <a:rPr lang="en-US" sz="2400" b="1" i="1">
                                        <a:solidFill>
                                          <a:schemeClr val="tx2"/>
                                        </a:solidFill>
                                        <a:latin typeface="Cambria Math" panose="02040503050406030204" pitchFamily="18" charset="0"/>
                                      </a:rPr>
                                    </m:ctrlPr>
                                  </m:sSupPr>
                                  <m:e>
                                    <m:r>
                                      <a:rPr lang="en-US" sz="2400" b="1">
                                        <a:solidFill>
                                          <a:schemeClr val="tx2"/>
                                        </a:solidFill>
                                        <a:latin typeface="Cambria Math"/>
                                      </a:rPr>
                                      <m:t>𝐄</m:t>
                                    </m:r>
                                  </m:e>
                                  <m:sup>
                                    <m:r>
                                      <a:rPr lang="en-US" sz="2400" i="1">
                                        <a:solidFill>
                                          <a:schemeClr val="tx2"/>
                                        </a:solidFill>
                                        <a:latin typeface="Cambria Math"/>
                                      </a:rPr>
                                      <m:t>𝑇</m:t>
                                    </m:r>
                                  </m:sup>
                                </m:sSup>
                              </m:e>
                            </m:d>
                          </m:e>
                        </m:d>
                      </m:e>
                      <m:sup>
                        <m:r>
                          <a:rPr lang="en-US" sz="2400" i="1">
                            <a:solidFill>
                              <a:schemeClr val="tx2"/>
                            </a:solidFill>
                            <a:latin typeface="Cambria Math"/>
                          </a:rPr>
                          <m:t>𝑇</m:t>
                        </m:r>
                      </m:sup>
                    </m:sSup>
                  </m:oMath>
                </a14:m>
                <a:endParaRPr lang="en-US" sz="2400" dirty="0" smtClean="0">
                  <a:solidFill>
                    <a:schemeClr val="tx2"/>
                  </a:solidFill>
                  <a:latin typeface="Garamond" panose="02020404030301010803" pitchFamily="18" charset="0"/>
                </a:endParaRPr>
              </a:p>
              <a:p>
                <a:endParaRPr lang="en-US" sz="2400" dirty="0">
                  <a:solidFill>
                    <a:schemeClr val="tx2"/>
                  </a:solidFill>
                  <a:latin typeface="Garamond" panose="02020404030301010803" pitchFamily="18" charset="0"/>
                </a:endParaRPr>
              </a:p>
              <a:p>
                <a:pPr marL="285750" indent="-285750">
                  <a:buFont typeface="Courier New" panose="02070309020205020404" pitchFamily="49" charset="0"/>
                  <a:buChar char="o"/>
                </a:pPr>
                <a:r>
                  <a:rPr lang="en-US" sz="2400" dirty="0" smtClean="0">
                    <a:solidFill>
                      <a:schemeClr val="tx2"/>
                    </a:solidFill>
                    <a:latin typeface="Garamond" panose="02020404030301010803" pitchFamily="18" charset="0"/>
                  </a:rPr>
                  <a:t>Easily parallelizable, can be implemented within a Hadoop machinery and the cost of storing  </a:t>
                </a:r>
                <a14:m>
                  <m:oMath xmlns:m="http://schemas.openxmlformats.org/officeDocument/2006/math">
                    <m:r>
                      <a:rPr lang="en-US" sz="2400" b="1" i="1">
                        <a:solidFill>
                          <a:schemeClr val="tx2"/>
                        </a:solidFill>
                        <a:latin typeface="Cambria Math"/>
                      </a:rPr>
                      <m:t>𝐐</m:t>
                    </m:r>
                  </m:oMath>
                </a14:m>
                <a:r>
                  <a:rPr lang="en-US" sz="2400" dirty="0" smtClean="0">
                    <a:solidFill>
                      <a:schemeClr val="tx2"/>
                    </a:solidFill>
                    <a:latin typeface="Garamond" panose="02020404030301010803" pitchFamily="18" charset="0"/>
                  </a:rPr>
                  <a:t> is extremely low</a:t>
                </a:r>
                <a:endParaRPr lang="en-US" sz="2400" dirty="0">
                  <a:solidFill>
                    <a:schemeClr val="tx2"/>
                  </a:solidFill>
                  <a:latin typeface="Garamond" panose="02020404030301010803" pitchFamily="18" charset="0"/>
                </a:endParaRPr>
              </a:p>
              <a:p>
                <a:pPr marL="285750" indent="-285750">
                  <a:buFont typeface="Courier New" panose="02070309020205020404" pitchFamily="49" charset="0"/>
                  <a:buChar char="o"/>
                </a:pPr>
                <a:endParaRPr lang="en-US" dirty="0">
                  <a:solidFill>
                    <a:schemeClr val="tx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87215" y="1143000"/>
                <a:ext cx="7895474" cy="4692631"/>
              </a:xfrm>
              <a:prstGeom prst="rect">
                <a:avLst/>
              </a:prstGeom>
              <a:blipFill rotWithShape="0">
                <a:blip r:embed="rId2"/>
                <a:stretch>
                  <a:fillRect l="-1081" t="-520"/>
                </a:stretch>
              </a:blipFill>
            </p:spPr>
            <p:txBody>
              <a:bodyPr/>
              <a:lstStyle/>
              <a:p>
                <a:r>
                  <a:rPr lang="en-US">
                    <a:noFill/>
                  </a:rPr>
                  <a:t> </a:t>
                </a:r>
              </a:p>
            </p:txBody>
          </p:sp>
        </mc:Fallback>
      </mc:AlternateContent>
    </p:spTree>
    <p:extLst>
      <p:ext uri="{BB962C8B-B14F-4D97-AF65-F5344CB8AC3E}">
        <p14:creationId xmlns:p14="http://schemas.microsoft.com/office/powerpoint/2010/main" val="2607374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32823" y="0"/>
            <a:ext cx="8229600" cy="1143000"/>
          </a:xfrm>
        </p:spPr>
        <p:txBody>
          <a:bodyPr>
            <a:noAutofit/>
          </a:bodyPr>
          <a:lstStyle/>
          <a:p>
            <a:pPr algn="l"/>
            <a:r>
              <a:rPr lang="en-US" sz="2400" b="1" kern="0" dirty="0" smtClean="0">
                <a:solidFill>
                  <a:srgbClr val="3A5E8C"/>
                </a:solidFill>
                <a:latin typeface="Garamond"/>
              </a:rPr>
              <a:t>Matrix Multiplication Sparse-Sparse Case</a:t>
            </a: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381000" y="1143000"/>
                <a:ext cx="8166370" cy="4911725"/>
              </a:xfrm>
            </p:spPr>
            <p:txBody>
              <a:bodyPr>
                <a:noAutofit/>
              </a:bodyPr>
              <a:lstStyle/>
              <a:p>
                <a:pPr>
                  <a:buFont typeface="Courier New" panose="02070309020205020404" pitchFamily="49" charset="0"/>
                  <a:buChar char="o"/>
                </a:pPr>
                <a:r>
                  <a:rPr lang="en-US" sz="2400" dirty="0" smtClean="0">
                    <a:solidFill>
                      <a:schemeClr val="tx2"/>
                    </a:solidFill>
                    <a:latin typeface="Garamond" panose="02020404030301010803" pitchFamily="18" charset="0"/>
                  </a:rPr>
                  <a:t>Consider that both </a:t>
                </a:r>
                <a14:m>
                  <m:oMath xmlns:m="http://schemas.openxmlformats.org/officeDocument/2006/math">
                    <m:r>
                      <a:rPr lang="en-US" sz="2400" b="1" kern="0">
                        <a:solidFill>
                          <a:schemeClr val="tx2"/>
                        </a:solidFill>
                        <a:latin typeface="Cambria Math"/>
                      </a:rPr>
                      <m:t>𝐇</m:t>
                    </m:r>
                  </m:oMath>
                </a14:m>
                <a:r>
                  <a:rPr lang="en-US" sz="2400" b="1" dirty="0" smtClean="0">
                    <a:solidFill>
                      <a:schemeClr val="tx2"/>
                    </a:solidFill>
                    <a:latin typeface="Garamond" panose="02020404030301010803" pitchFamily="18" charset="0"/>
                  </a:rPr>
                  <a:t> </a:t>
                </a:r>
                <a:r>
                  <a:rPr lang="en-US" sz="2400" dirty="0" smtClean="0">
                    <a:solidFill>
                      <a:schemeClr val="tx2"/>
                    </a:solidFill>
                    <a:latin typeface="Garamond" panose="02020404030301010803" pitchFamily="18" charset="0"/>
                  </a:rPr>
                  <a:t>and</a:t>
                </a:r>
                <a:r>
                  <a:rPr lang="en-US" sz="2400" b="1" dirty="0" smtClean="0">
                    <a:solidFill>
                      <a:schemeClr val="tx2"/>
                    </a:solidFill>
                    <a:latin typeface="Garamond" panose="02020404030301010803" pitchFamily="18" charset="0"/>
                  </a:rPr>
                  <a:t> </a:t>
                </a:r>
                <a14:m>
                  <m:oMath xmlns:m="http://schemas.openxmlformats.org/officeDocument/2006/math">
                    <m:r>
                      <a:rPr lang="en-US" sz="2400" b="1" kern="0">
                        <a:solidFill>
                          <a:schemeClr val="tx2"/>
                        </a:solidFill>
                        <a:latin typeface="Cambria Math"/>
                      </a:rPr>
                      <m:t>𝐐</m:t>
                    </m:r>
                  </m:oMath>
                </a14:m>
                <a:r>
                  <a:rPr lang="en-US" sz="2400" b="1" dirty="0" smtClean="0">
                    <a:solidFill>
                      <a:schemeClr val="tx2"/>
                    </a:solidFill>
                    <a:latin typeface="Garamond" panose="02020404030301010803" pitchFamily="18" charset="0"/>
                  </a:rPr>
                  <a:t> </a:t>
                </a:r>
                <a:r>
                  <a:rPr lang="en-US" sz="2400" dirty="0" smtClean="0">
                    <a:solidFill>
                      <a:schemeClr val="tx2"/>
                    </a:solidFill>
                    <a:latin typeface="Garamond" panose="02020404030301010803" pitchFamily="18" charset="0"/>
                  </a:rPr>
                  <a:t>are sparse</a:t>
                </a:r>
              </a:p>
              <a:p>
                <a:pPr>
                  <a:buFont typeface="Courier New" panose="02070309020205020404" pitchFamily="49" charset="0"/>
                  <a:buChar char="o"/>
                </a:pPr>
                <a:r>
                  <a:rPr lang="en-US" sz="2400" dirty="0" smtClean="0">
                    <a:solidFill>
                      <a:schemeClr val="tx2"/>
                    </a:solidFill>
                    <a:latin typeface="Garamond" panose="02020404030301010803" pitchFamily="18" charset="0"/>
                  </a:rPr>
                  <a:t>Goal is to compute product of </a:t>
                </a:r>
                <a14:m>
                  <m:oMath xmlns:m="http://schemas.openxmlformats.org/officeDocument/2006/math">
                    <m:r>
                      <a:rPr lang="en-US" sz="2400" b="1" kern="0">
                        <a:solidFill>
                          <a:schemeClr val="tx2"/>
                        </a:solidFill>
                        <a:latin typeface="Cambria Math"/>
                      </a:rPr>
                      <m:t>𝐇</m:t>
                    </m:r>
                  </m:oMath>
                </a14:m>
                <a:r>
                  <a:rPr lang="en-US" sz="2400" b="1" dirty="0">
                    <a:solidFill>
                      <a:schemeClr val="tx2"/>
                    </a:solidFill>
                    <a:latin typeface="Garamond" panose="02020404030301010803" pitchFamily="18" charset="0"/>
                  </a:rPr>
                  <a:t> </a:t>
                </a:r>
                <a:r>
                  <a:rPr lang="en-US" sz="2400" dirty="0">
                    <a:solidFill>
                      <a:schemeClr val="tx2"/>
                    </a:solidFill>
                    <a:latin typeface="Garamond" panose="02020404030301010803" pitchFamily="18" charset="0"/>
                  </a:rPr>
                  <a:t>and</a:t>
                </a:r>
                <a:r>
                  <a:rPr lang="en-US" sz="2400" b="1" dirty="0">
                    <a:solidFill>
                      <a:schemeClr val="tx2"/>
                    </a:solidFill>
                    <a:latin typeface="Garamond" panose="02020404030301010803" pitchFamily="18" charset="0"/>
                  </a:rPr>
                  <a:t> </a:t>
                </a:r>
                <a14:m>
                  <m:oMath xmlns:m="http://schemas.openxmlformats.org/officeDocument/2006/math">
                    <m:r>
                      <a:rPr lang="en-US" sz="2400" b="1" kern="0">
                        <a:solidFill>
                          <a:schemeClr val="tx2"/>
                        </a:solidFill>
                        <a:latin typeface="Cambria Math"/>
                      </a:rPr>
                      <m:t>𝐐</m:t>
                    </m:r>
                  </m:oMath>
                </a14:m>
                <a:r>
                  <a:rPr lang="en-US" sz="2400" dirty="0" smtClean="0">
                    <a:solidFill>
                      <a:schemeClr val="tx2"/>
                    </a:solidFill>
                    <a:latin typeface="Garamond" panose="02020404030301010803" pitchFamily="18" charset="0"/>
                  </a:rPr>
                  <a:t> efficiently</a:t>
                </a:r>
              </a:p>
              <a:p>
                <a:pPr>
                  <a:buFont typeface="Courier New" panose="02070309020205020404" pitchFamily="49" charset="0"/>
                  <a:buChar char="o"/>
                </a:pPr>
                <a:r>
                  <a:rPr lang="en-US" sz="2400" dirty="0" smtClean="0">
                    <a:solidFill>
                      <a:schemeClr val="tx2"/>
                    </a:solidFill>
                    <a:latin typeface="Garamond" panose="02020404030301010803" pitchFamily="18" charset="0"/>
                  </a:rPr>
                  <a:t>Sparse-Sparse matrix multiplication is notoriously hard to optimize</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Branch Mispredictions (if else statements)</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Pre-fetching problems (Cache hierarchy)</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low </a:t>
                </a:r>
                <a:r>
                  <a:rPr lang="en-US" sz="2000" dirty="0">
                    <a:solidFill>
                      <a:schemeClr val="tx2"/>
                    </a:solidFill>
                    <a:latin typeface="Garamond" panose="02020404030301010803" pitchFamily="18" charset="0"/>
                  </a:rPr>
                  <a:t>compute-to-memory </a:t>
                </a:r>
                <a:r>
                  <a:rPr lang="en-US" sz="2000" dirty="0" smtClean="0">
                    <a:solidFill>
                      <a:schemeClr val="tx2"/>
                    </a:solidFill>
                    <a:latin typeface="Garamond" panose="02020404030301010803" pitchFamily="18" charset="0"/>
                  </a:rPr>
                  <a:t>ratio (more time spent in accessing memory)</a:t>
                </a:r>
              </a:p>
              <a:p>
                <a:pPr lvl="1">
                  <a:buFont typeface="Courier New" panose="02070309020205020404" pitchFamily="49" charset="0"/>
                  <a:buChar char="o"/>
                </a:pPr>
                <a:r>
                  <a:rPr lang="en-US" sz="2000" dirty="0">
                    <a:solidFill>
                      <a:schemeClr val="tx2"/>
                    </a:solidFill>
                    <a:latin typeface="Garamond" panose="02020404030301010803" pitchFamily="18" charset="0"/>
                  </a:rPr>
                  <a:t>irregular memory access </a:t>
                </a:r>
                <a:r>
                  <a:rPr lang="en-US" sz="2000" dirty="0" smtClean="0">
                    <a:solidFill>
                      <a:schemeClr val="tx2"/>
                    </a:solidFill>
                    <a:latin typeface="Garamond" panose="02020404030301010803" pitchFamily="18" charset="0"/>
                  </a:rPr>
                  <a:t>patterns (jumps from row to row)</a:t>
                </a:r>
              </a:p>
              <a:p>
                <a:pPr marL="400050">
                  <a:buFont typeface="Courier New" panose="02070309020205020404" pitchFamily="49" charset="0"/>
                  <a:buChar char="o"/>
                </a:pPr>
                <a:r>
                  <a:rPr lang="en-US" sz="2400" dirty="0" smtClean="0">
                    <a:solidFill>
                      <a:schemeClr val="tx2"/>
                    </a:solidFill>
                    <a:latin typeface="Garamond" panose="02020404030301010803" pitchFamily="18" charset="0"/>
                  </a:rPr>
                  <a:t>All existing algorithms are based on Gustavson’s 1978 algorithm</a:t>
                </a:r>
              </a:p>
              <a:p>
                <a:pPr indent="-285750">
                  <a:buFont typeface="Courier New" panose="02070309020205020404" pitchFamily="49" charset="0"/>
                  <a:buChar char="o"/>
                </a:pPr>
                <a:r>
                  <a:rPr lang="en-US" sz="2400" dirty="0" smtClean="0">
                    <a:solidFill>
                      <a:schemeClr val="tx2"/>
                    </a:solidFill>
                    <a:latin typeface="Garamond" panose="02020404030301010803" pitchFamily="18" charset="0"/>
                  </a:rPr>
                  <a:t>Operational Algorithms:</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Single Pass Algorithm</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Dual Pass Algorithm </a:t>
                </a: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381000" y="1143000"/>
                <a:ext cx="8166370" cy="4911725"/>
              </a:xfrm>
              <a:blipFill rotWithShape="0">
                <a:blip r:embed="rId2"/>
                <a:stretch>
                  <a:fillRect l="-1046" t="-994" r="-1120"/>
                </a:stretch>
              </a:blipFill>
            </p:spPr>
            <p:txBody>
              <a:bodyPr/>
              <a:lstStyle/>
              <a:p>
                <a:r>
                  <a:rPr lang="en-US">
                    <a:noFill/>
                  </a:rPr>
                  <a:t> </a:t>
                </a:r>
              </a:p>
            </p:txBody>
          </p:sp>
        </mc:Fallback>
      </mc:AlternateContent>
    </p:spTree>
    <p:extLst>
      <p:ext uri="{BB962C8B-B14F-4D97-AF65-F5344CB8AC3E}">
        <p14:creationId xmlns:p14="http://schemas.microsoft.com/office/powerpoint/2010/main" val="152431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32823" y="0"/>
            <a:ext cx="8229600" cy="1143000"/>
          </a:xfrm>
        </p:spPr>
        <p:txBody>
          <a:bodyPr>
            <a:noAutofit/>
          </a:bodyPr>
          <a:lstStyle/>
          <a:p>
            <a:pPr algn="l"/>
            <a:r>
              <a:rPr lang="en-US" sz="2400" b="1" kern="0" dirty="0" smtClean="0">
                <a:solidFill>
                  <a:srgbClr val="3A5E8C"/>
                </a:solidFill>
                <a:latin typeface="Garamond"/>
              </a:rPr>
              <a:t>Matrix Multiplication Sparse-Sparse Case II</a:t>
            </a: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p:sp>
        <p:nvSpPr>
          <p:cNvPr id="8" name="Content Placeholder 2"/>
          <p:cNvSpPr>
            <a:spLocks noGrp="1"/>
          </p:cNvSpPr>
          <p:nvPr>
            <p:ph idx="1"/>
          </p:nvPr>
        </p:nvSpPr>
        <p:spPr>
          <a:xfrm>
            <a:off x="381000" y="1143000"/>
            <a:ext cx="8166370" cy="4911725"/>
          </a:xfrm>
        </p:spPr>
        <p:txBody>
          <a:bodyPr>
            <a:noAutofit/>
          </a:bodyPr>
          <a:lstStyle/>
          <a:p>
            <a:r>
              <a:rPr lang="en-US" sz="2400" dirty="0" smtClean="0">
                <a:solidFill>
                  <a:schemeClr val="tx2"/>
                </a:solidFill>
                <a:latin typeface="Garamond" panose="02020404030301010803" pitchFamily="18" charset="0"/>
              </a:rPr>
              <a:t>Operational algorithms:</a:t>
            </a:r>
          </a:p>
          <a:p>
            <a:pPr lvl="1">
              <a:buFont typeface="Courier New" panose="02070309020205020404" pitchFamily="49" charset="0"/>
              <a:buChar char="o"/>
            </a:pPr>
            <a:r>
              <a:rPr lang="en-US" sz="2000" dirty="0">
                <a:solidFill>
                  <a:schemeClr val="tx2"/>
                </a:solidFill>
                <a:latin typeface="Garamond" panose="02020404030301010803" pitchFamily="18" charset="0"/>
              </a:rPr>
              <a:t>Matlab ; Single Pass; Non Parallel</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Intel’s Math Kernel Library </a:t>
            </a:r>
            <a:r>
              <a:rPr lang="en-US" sz="2000" dirty="0">
                <a:solidFill>
                  <a:schemeClr val="tx2"/>
                </a:solidFill>
                <a:latin typeface="Garamond" panose="02020404030301010803" pitchFamily="18" charset="0"/>
              </a:rPr>
              <a:t>; Double Pass; Parallel</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NVIDIA CUBLAS (GPU’s) </a:t>
            </a:r>
            <a:r>
              <a:rPr lang="en-US" sz="2000" dirty="0">
                <a:solidFill>
                  <a:schemeClr val="tx2"/>
                </a:solidFill>
                <a:latin typeface="Garamond" panose="02020404030301010803" pitchFamily="18" charset="0"/>
              </a:rPr>
              <a:t>; </a:t>
            </a:r>
            <a:r>
              <a:rPr lang="en-US" sz="2000" dirty="0" smtClean="0">
                <a:solidFill>
                  <a:schemeClr val="tx2"/>
                </a:solidFill>
                <a:latin typeface="Garamond" panose="02020404030301010803" pitchFamily="18" charset="0"/>
              </a:rPr>
              <a:t>Double Pass; Parallel (Count of non-zeros required)</a:t>
            </a:r>
            <a:endParaRPr lang="en-US" sz="2000" dirty="0">
              <a:solidFill>
                <a:schemeClr val="tx2"/>
              </a:solidFill>
              <a:latin typeface="Garamond" panose="02020404030301010803" pitchFamily="18" charset="0"/>
            </a:endParaRPr>
          </a:p>
          <a:p>
            <a:r>
              <a:rPr lang="en-US" sz="2400" dirty="0" smtClean="0">
                <a:solidFill>
                  <a:schemeClr val="tx2"/>
                </a:solidFill>
                <a:latin typeface="Garamond" panose="02020404030301010803" pitchFamily="18" charset="0"/>
              </a:rPr>
              <a:t>Our Algorithm</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Single Pass Parallel when output is a non-symmetric matrix</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Single pass parallel when output is a symmetric matrix</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Can work in various hybrid parallel modes i.e., MPI, OpenMP and GPU’s </a:t>
            </a:r>
          </a:p>
          <a:p>
            <a:r>
              <a:rPr lang="en-US" sz="2400" dirty="0" smtClean="0">
                <a:solidFill>
                  <a:schemeClr val="tx2"/>
                </a:solidFill>
                <a:latin typeface="Garamond" panose="02020404030301010803" pitchFamily="18" charset="0"/>
              </a:rPr>
              <a:t>Foundation of the algorithm</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First predicts number of non-zeros in the output matrix based on vector-vector multiplication and then distributes work across machines and threads</a:t>
            </a:r>
          </a:p>
        </p:txBody>
      </p:sp>
    </p:spTree>
    <p:extLst>
      <p:ext uri="{BB962C8B-B14F-4D97-AF65-F5344CB8AC3E}">
        <p14:creationId xmlns:p14="http://schemas.microsoft.com/office/powerpoint/2010/main" val="3587393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32823" y="0"/>
            <a:ext cx="8229600" cy="1143000"/>
          </a:xfrm>
        </p:spPr>
        <p:txBody>
          <a:bodyPr>
            <a:noAutofit/>
          </a:bodyPr>
          <a:lstStyle/>
          <a:p>
            <a:pPr algn="l"/>
            <a:r>
              <a:rPr lang="en-US" sz="2400" b="1" kern="0" dirty="0" smtClean="0">
                <a:solidFill>
                  <a:srgbClr val="3A5E8C"/>
                </a:solidFill>
                <a:latin typeface="Garamond"/>
              </a:rPr>
              <a:t>Performance of sparse-sparse matrix multiplication</a:t>
            </a: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381000" y="1143000"/>
                <a:ext cx="8166370" cy="4911725"/>
              </a:xfrm>
            </p:spPr>
            <p:txBody>
              <a:bodyPr>
                <a:noAutofit/>
              </a:bodyPr>
              <a:lstStyle/>
              <a:p>
                <a:pPr>
                  <a:buFont typeface="Courier New" panose="02070309020205020404" pitchFamily="49" charset="0"/>
                  <a:buChar char="o"/>
                </a:pPr>
                <a:r>
                  <a:rPr lang="en-US" sz="2400" dirty="0" smtClean="0">
                    <a:solidFill>
                      <a:schemeClr val="tx2"/>
                    </a:solidFill>
                    <a:latin typeface="Garamond" panose="02020404030301010803" pitchFamily="18" charset="0"/>
                  </a:rPr>
                  <a:t>Asymptotic complexity of sparse-sparse MM is assumption specific. </a:t>
                </a:r>
              </a:p>
              <a:p>
                <a:pPr>
                  <a:buFont typeface="Courier New" panose="02070309020205020404" pitchFamily="49" charset="0"/>
                  <a:buChar char="o"/>
                </a:pPr>
                <a:endParaRPr lang="en-US" sz="2400" dirty="0" smtClean="0">
                  <a:solidFill>
                    <a:schemeClr val="tx2"/>
                  </a:solidFill>
                  <a:latin typeface="Garamond" panose="02020404030301010803" pitchFamily="18" charset="0"/>
                </a:endParaRPr>
              </a:p>
              <a:p>
                <a:pPr>
                  <a:buFont typeface="Courier New" panose="02070309020205020404" pitchFamily="49" charset="0"/>
                  <a:buChar char="o"/>
                </a:pPr>
                <a:r>
                  <a:rPr lang="en-US" sz="2400" dirty="0" smtClean="0">
                    <a:solidFill>
                      <a:schemeClr val="tx2"/>
                    </a:solidFill>
                    <a:latin typeface="Garamond" panose="02020404030301010803" pitchFamily="18" charset="0"/>
                  </a:rPr>
                  <a:t>CPU cycles, Time and Memory consumed in comparison to Intel MKL </a:t>
                </a:r>
              </a:p>
              <a:p>
                <a:pPr>
                  <a:buFont typeface="Courier New" panose="02070309020205020404" pitchFamily="49" charset="0"/>
                  <a:buChar char="o"/>
                </a:pPr>
                <a:endParaRPr lang="en-US" sz="2400" dirty="0" smtClean="0">
                  <a:solidFill>
                    <a:schemeClr val="tx2"/>
                  </a:solidFill>
                  <a:latin typeface="Garamond" panose="02020404030301010803" pitchFamily="18" charset="0"/>
                </a:endParaRPr>
              </a:p>
              <a:p>
                <a:pPr>
                  <a:buFont typeface="Courier New" panose="02070309020205020404" pitchFamily="49" charset="0"/>
                  <a:buChar char="o"/>
                </a:pPr>
                <a:r>
                  <a:rPr lang="en-US" sz="2400" dirty="0" smtClean="0">
                    <a:solidFill>
                      <a:schemeClr val="tx2"/>
                    </a:solidFill>
                    <a:latin typeface="Garamond" panose="02020404030301010803" pitchFamily="18" charset="0"/>
                  </a:rPr>
                  <a:t>Machine specification:</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Intel Xeon E5440 </a:t>
                </a:r>
                <a:r>
                  <a:rPr lang="en-US" sz="2000" dirty="0" err="1" smtClean="0">
                    <a:solidFill>
                      <a:schemeClr val="tx2"/>
                    </a:solidFill>
                    <a:latin typeface="Garamond" panose="02020404030301010803" pitchFamily="18" charset="0"/>
                  </a:rPr>
                  <a:t>Harpertown</a:t>
                </a:r>
                <a:r>
                  <a:rPr lang="en-US" sz="2000" dirty="0" smtClean="0">
                    <a:solidFill>
                      <a:schemeClr val="tx2"/>
                    </a:solidFill>
                    <a:latin typeface="Garamond" panose="02020404030301010803" pitchFamily="18" charset="0"/>
                  </a:rPr>
                  <a:t> 2.83 </a:t>
                </a:r>
                <a:r>
                  <a:rPr lang="en-US" sz="2000" dirty="0" err="1" smtClean="0">
                    <a:solidFill>
                      <a:schemeClr val="tx2"/>
                    </a:solidFill>
                    <a:latin typeface="Garamond" panose="02020404030301010803" pitchFamily="18" charset="0"/>
                  </a:rPr>
                  <a:t>Ghz</a:t>
                </a:r>
                <a:r>
                  <a:rPr lang="en-US" sz="2000" dirty="0" smtClean="0">
                    <a:solidFill>
                      <a:schemeClr val="tx2"/>
                    </a:solidFill>
                    <a:latin typeface="Garamond" panose="02020404030301010803" pitchFamily="18" charset="0"/>
                  </a:rPr>
                  <a:t> 12MB L2 Cache</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Theoretical </a:t>
                </a:r>
                <a:r>
                  <a:rPr lang="en-US" sz="2000" dirty="0" err="1" smtClean="0">
                    <a:solidFill>
                      <a:schemeClr val="tx2"/>
                    </a:solidFill>
                    <a:latin typeface="Garamond" panose="02020404030301010803" pitchFamily="18" charset="0"/>
                  </a:rPr>
                  <a:t>Gflops</a:t>
                </a:r>
                <a:r>
                  <a:rPr lang="en-US" sz="2000" dirty="0" smtClean="0">
                    <a:solidFill>
                      <a:schemeClr val="tx2"/>
                    </a:solidFill>
                    <a:latin typeface="Garamond" panose="02020404030301010803" pitchFamily="18" charset="0"/>
                  </a:rPr>
                  <a:t>: 90.56 or 45.28 </a:t>
                </a:r>
              </a:p>
              <a:p>
                <a:pPr lvl="1">
                  <a:buFont typeface="Courier New" panose="02070309020205020404" pitchFamily="49" charset="0"/>
                  <a:buChar char="o"/>
                </a:pPr>
                <a14:m>
                  <m:oMath xmlns:m="http://schemas.openxmlformats.org/officeDocument/2006/math">
                    <m:r>
                      <a:rPr lang="en-US" sz="2000" i="1">
                        <a:solidFill>
                          <a:schemeClr val="tx2"/>
                        </a:solidFill>
                        <a:latin typeface="Cambria Math" panose="02040503050406030204" pitchFamily="18" charset="0"/>
                      </a:rPr>
                      <m:t>𝐺𝑓𝑙𝑜𝑝𝑠</m:t>
                    </m:r>
                    <m:r>
                      <a:rPr lang="en-US" sz="2000" i="1">
                        <a:solidFill>
                          <a:schemeClr val="tx2"/>
                        </a:solidFill>
                        <a:latin typeface="Cambria Math" panose="02040503050406030204" pitchFamily="18" charset="0"/>
                      </a:rPr>
                      <m:t>=</m:t>
                    </m:r>
                    <m:r>
                      <a:rPr lang="en-US" sz="2000" i="1">
                        <a:solidFill>
                          <a:schemeClr val="tx2"/>
                        </a:solidFill>
                        <a:latin typeface="Cambria Math" panose="02040503050406030204" pitchFamily="18" charset="0"/>
                      </a:rPr>
                      <m:t>𝐶𝑃𝑈</m:t>
                    </m:r>
                    <m:r>
                      <a:rPr lang="en-US" sz="2000" i="1">
                        <a:solidFill>
                          <a:schemeClr val="tx2"/>
                        </a:solidFill>
                        <a:latin typeface="Cambria Math" panose="02040503050406030204" pitchFamily="18" charset="0"/>
                      </a:rPr>
                      <m:t> </m:t>
                    </m:r>
                    <m:r>
                      <a:rPr lang="en-US" sz="2000" i="1">
                        <a:solidFill>
                          <a:schemeClr val="tx2"/>
                        </a:solidFill>
                        <a:latin typeface="Cambria Math" panose="02040503050406030204" pitchFamily="18" charset="0"/>
                      </a:rPr>
                      <m:t>𝑆𝑝𝑒𝑒𝑑</m:t>
                    </m:r>
                    <m:r>
                      <a:rPr lang="en-US" sz="2000" i="1">
                        <a:solidFill>
                          <a:schemeClr val="tx2"/>
                        </a:solidFill>
                        <a:latin typeface="Cambria Math" panose="02040503050406030204" pitchFamily="18" charset="0"/>
                      </a:rPr>
                      <m:t> </m:t>
                    </m:r>
                    <m:r>
                      <a:rPr lang="en-US" sz="2000" i="1">
                        <a:solidFill>
                          <a:schemeClr val="tx2"/>
                        </a:solidFill>
                        <a:latin typeface="Cambria Math" panose="02040503050406030204" pitchFamily="18" charset="0"/>
                      </a:rPr>
                      <m:t>𝑖𝑛</m:t>
                    </m:r>
                    <m:r>
                      <a:rPr lang="en-US" sz="2000" i="1">
                        <a:solidFill>
                          <a:schemeClr val="tx2"/>
                        </a:solidFill>
                        <a:latin typeface="Cambria Math" panose="02040503050406030204" pitchFamily="18" charset="0"/>
                      </a:rPr>
                      <m:t> </m:t>
                    </m:r>
                    <m:r>
                      <a:rPr lang="en-US" sz="2000" i="1">
                        <a:solidFill>
                          <a:schemeClr val="tx2"/>
                        </a:solidFill>
                        <a:latin typeface="Cambria Math" panose="02040503050406030204" pitchFamily="18" charset="0"/>
                      </a:rPr>
                      <m:t>𝐺𝐻𝑧</m:t>
                    </m:r>
                    <m:r>
                      <a:rPr lang="en-US" sz="2000" i="1">
                        <a:solidFill>
                          <a:schemeClr val="tx2"/>
                        </a:solidFill>
                        <a:latin typeface="Cambria Math" panose="02040503050406030204" pitchFamily="18" charset="0"/>
                      </a:rPr>
                      <m:t> ×</m:t>
                    </m:r>
                    <m:f>
                      <m:fPr>
                        <m:ctrlPr>
                          <a:rPr lang="en-US" sz="2000" i="1">
                            <a:solidFill>
                              <a:schemeClr val="tx2"/>
                            </a:solidFill>
                            <a:latin typeface="Cambria Math" panose="02040503050406030204" pitchFamily="18" charset="0"/>
                            <a:ea typeface="Cambria Math" panose="02040503050406030204" pitchFamily="18" charset="0"/>
                          </a:rPr>
                        </m:ctrlPr>
                      </m:fPr>
                      <m:num>
                        <m:r>
                          <a:rPr lang="en-US" sz="2000" i="1">
                            <a:solidFill>
                              <a:schemeClr val="tx2"/>
                            </a:solidFill>
                            <a:latin typeface="Cambria Math" panose="02040503050406030204" pitchFamily="18" charset="0"/>
                            <a:ea typeface="Cambria Math" panose="02040503050406030204" pitchFamily="18" charset="0"/>
                          </a:rPr>
                          <m:t>𝐹𝑙𝑜𝑝𝑠</m:t>
                        </m:r>
                      </m:num>
                      <m:den>
                        <m:r>
                          <a:rPr lang="en-US" sz="2000" i="1">
                            <a:solidFill>
                              <a:schemeClr val="tx2"/>
                            </a:solidFill>
                            <a:latin typeface="Cambria Math" panose="02040503050406030204" pitchFamily="18" charset="0"/>
                            <a:ea typeface="Cambria Math" panose="02040503050406030204" pitchFamily="18" charset="0"/>
                          </a:rPr>
                          <m:t>𝐻𝑧</m:t>
                        </m:r>
                      </m:den>
                    </m:f>
                  </m:oMath>
                </a14:m>
                <a:r>
                  <a:rPr lang="en-US" sz="2000" dirty="0">
                    <a:solidFill>
                      <a:schemeClr val="tx2"/>
                    </a:solidFill>
                    <a:ea typeface="Cambria Math" panose="02040503050406030204" pitchFamily="18" charset="0"/>
                  </a:rPr>
                  <a:t> </a:t>
                </a:r>
                <a14:m>
                  <m:oMath xmlns:m="http://schemas.openxmlformats.org/officeDocument/2006/math">
                    <m:r>
                      <a:rPr lang="en-US" sz="2000" i="1">
                        <a:solidFill>
                          <a:schemeClr val="tx2"/>
                        </a:solidFill>
                        <a:latin typeface="Cambria Math" panose="02040503050406030204" pitchFamily="18" charset="0"/>
                        <a:ea typeface="Cambria Math" panose="02040503050406030204" pitchFamily="18" charset="0"/>
                      </a:rPr>
                      <m:t>×</m:t>
                    </m:r>
                    <m:f>
                      <m:fPr>
                        <m:ctrlPr>
                          <a:rPr lang="en-US" sz="2000" i="1">
                            <a:solidFill>
                              <a:schemeClr val="tx2"/>
                            </a:solidFill>
                            <a:latin typeface="Cambria Math" panose="02040503050406030204" pitchFamily="18" charset="0"/>
                            <a:ea typeface="Cambria Math" panose="02040503050406030204" pitchFamily="18" charset="0"/>
                          </a:rPr>
                        </m:ctrlPr>
                      </m:fPr>
                      <m:num>
                        <m:r>
                          <a:rPr lang="en-US" sz="2000" i="1">
                            <a:solidFill>
                              <a:schemeClr val="tx2"/>
                            </a:solidFill>
                            <a:latin typeface="Cambria Math" panose="02040503050406030204" pitchFamily="18" charset="0"/>
                            <a:ea typeface="Cambria Math" panose="02040503050406030204" pitchFamily="18" charset="0"/>
                          </a:rPr>
                          <m:t>𝐶𝑜𝑟𝑒𝑠</m:t>
                        </m:r>
                      </m:num>
                      <m:den>
                        <m:r>
                          <a:rPr lang="en-US" sz="2000" i="1">
                            <a:solidFill>
                              <a:schemeClr val="tx2"/>
                            </a:solidFill>
                            <a:latin typeface="Cambria Math" panose="02040503050406030204" pitchFamily="18" charset="0"/>
                            <a:ea typeface="Cambria Math" panose="02040503050406030204" pitchFamily="18" charset="0"/>
                          </a:rPr>
                          <m:t>𝑁𝑜𝑑𝑒</m:t>
                        </m:r>
                      </m:den>
                    </m:f>
                  </m:oMath>
                </a14:m>
                <a:r>
                  <a:rPr lang="en-US" sz="2000" dirty="0">
                    <a:solidFill>
                      <a:schemeClr val="tx2"/>
                    </a:solidFill>
                    <a:ea typeface="Cambria Math" panose="02040503050406030204" pitchFamily="18" charset="0"/>
                  </a:rPr>
                  <a:t> </a:t>
                </a:r>
                <a14:m>
                  <m:oMath xmlns:m="http://schemas.openxmlformats.org/officeDocument/2006/math">
                    <m:r>
                      <a:rPr lang="en-US" sz="2000" i="1">
                        <a:solidFill>
                          <a:schemeClr val="tx2"/>
                        </a:solidFill>
                        <a:latin typeface="Cambria Math" panose="02040503050406030204" pitchFamily="18" charset="0"/>
                        <a:ea typeface="Cambria Math" panose="02040503050406030204" pitchFamily="18" charset="0"/>
                      </a:rPr>
                      <m:t>×</m:t>
                    </m:r>
                    <m:r>
                      <a:rPr lang="en-US" sz="2000" i="1">
                        <a:solidFill>
                          <a:schemeClr val="tx2"/>
                        </a:solidFill>
                        <a:latin typeface="Cambria Math" panose="02040503050406030204" pitchFamily="18" charset="0"/>
                        <a:ea typeface="Cambria Math" panose="02040503050406030204" pitchFamily="18" charset="0"/>
                      </a:rPr>
                      <m:t>𝑁𝑜𝑑𝑒𝑠</m:t>
                    </m:r>
                  </m:oMath>
                </a14:m>
                <a:endParaRPr lang="en-US" sz="2000" dirty="0" smtClean="0">
                  <a:solidFill>
                    <a:schemeClr val="tx2"/>
                  </a:solidFill>
                </a:endParaRPr>
              </a:p>
              <a:p>
                <a:pPr marL="457200" lvl="1" indent="0">
                  <a:buNone/>
                </a:pPr>
                <a:endParaRPr lang="en-US" sz="2000" dirty="0">
                  <a:solidFill>
                    <a:schemeClr val="tx2"/>
                  </a:solidFill>
                </a:endParaRPr>
              </a:p>
              <a:p>
                <a:pPr>
                  <a:buFont typeface="Courier New" panose="02070309020205020404" pitchFamily="49" charset="0"/>
                  <a:buChar char="o"/>
                </a:pPr>
                <a:r>
                  <a:rPr lang="en-US" sz="2400" dirty="0" smtClean="0">
                    <a:solidFill>
                      <a:schemeClr val="tx2"/>
                    </a:solidFill>
                    <a:latin typeface="Garamond" panose="02020404030301010803" pitchFamily="18" charset="0"/>
                  </a:rPr>
                  <a:t>Test Case</a:t>
                </a:r>
              </a:p>
              <a:p>
                <a:pPr lvl="1">
                  <a:buFont typeface="Courier New" panose="02070309020205020404" pitchFamily="49" charset="0"/>
                  <a:buChar char="o"/>
                </a:pPr>
                <a:r>
                  <a:rPr lang="en-US" sz="2000" dirty="0" smtClean="0">
                    <a:solidFill>
                      <a:schemeClr val="tx2"/>
                    </a:solidFill>
                    <a:latin typeface="Garamond" panose="02020404030301010803" pitchFamily="18" charset="0"/>
                  </a:rPr>
                  <a:t>Sparse matrices </a:t>
                </a:r>
                <a14:m>
                  <m:oMath xmlns:m="http://schemas.openxmlformats.org/officeDocument/2006/math">
                    <m:sSub>
                      <m:sSubPr>
                        <m:ctrlPr>
                          <a:rPr lang="en-US" sz="2000" b="1" i="1" kern="0">
                            <a:solidFill>
                              <a:schemeClr val="tx2"/>
                            </a:solidFill>
                            <a:latin typeface="Cambria Math" panose="02040503050406030204" pitchFamily="18" charset="0"/>
                          </a:rPr>
                        </m:ctrlPr>
                      </m:sSubPr>
                      <m:e>
                        <m:r>
                          <a:rPr lang="en-US" sz="2000" b="1" i="1" kern="0">
                            <a:solidFill>
                              <a:schemeClr val="tx2"/>
                            </a:solidFill>
                            <a:latin typeface="Cambria Math"/>
                          </a:rPr>
                          <m:t>𝐇</m:t>
                        </m:r>
                      </m:e>
                      <m:sub>
                        <m:d>
                          <m:dPr>
                            <m:ctrlPr>
                              <a:rPr lang="en-US" sz="2000" b="1" i="1" kern="0">
                                <a:solidFill>
                                  <a:schemeClr val="tx2"/>
                                </a:solidFill>
                                <a:latin typeface="Cambria Math" panose="02040503050406030204" pitchFamily="18" charset="0"/>
                              </a:rPr>
                            </m:ctrlPr>
                          </m:dPr>
                          <m:e>
                            <m:r>
                              <a:rPr lang="en-US" sz="2000" b="0" i="1" kern="0" smtClean="0">
                                <a:solidFill>
                                  <a:schemeClr val="tx2"/>
                                </a:solidFill>
                                <a:latin typeface="Cambria Math" panose="02040503050406030204" pitchFamily="18" charset="0"/>
                              </a:rPr>
                              <m:t>1000,   1000000</m:t>
                            </m:r>
                          </m:e>
                        </m:d>
                      </m:sub>
                    </m:sSub>
                    <m:sSub>
                      <m:sSubPr>
                        <m:ctrlPr>
                          <a:rPr lang="en-US" sz="2000" b="1" i="1" kern="0">
                            <a:solidFill>
                              <a:schemeClr val="tx2"/>
                            </a:solidFill>
                            <a:latin typeface="Cambria Math" panose="02040503050406030204" pitchFamily="18" charset="0"/>
                          </a:rPr>
                        </m:ctrlPr>
                      </m:sSubPr>
                      <m:e>
                        <m:r>
                          <a:rPr lang="en-US" sz="2000" b="1" i="0" kern="0" smtClean="0">
                            <a:solidFill>
                              <a:schemeClr val="tx2"/>
                            </a:solidFill>
                            <a:latin typeface="Cambria Math" panose="02040503050406030204" pitchFamily="18" charset="0"/>
                          </a:rPr>
                          <m:t>𝐐</m:t>
                        </m:r>
                      </m:e>
                      <m:sub>
                        <m:d>
                          <m:dPr>
                            <m:ctrlPr>
                              <a:rPr lang="en-US" sz="2000" b="1" i="1" kern="0">
                                <a:solidFill>
                                  <a:schemeClr val="tx2"/>
                                </a:solidFill>
                                <a:latin typeface="Cambria Math" panose="02040503050406030204" pitchFamily="18" charset="0"/>
                              </a:rPr>
                            </m:ctrlPr>
                          </m:dPr>
                          <m:e>
                            <m:r>
                              <a:rPr lang="en-US" sz="2000" i="1" kern="0">
                                <a:solidFill>
                                  <a:schemeClr val="tx2"/>
                                </a:solidFill>
                                <a:latin typeface="Cambria Math" panose="02040503050406030204" pitchFamily="18" charset="0"/>
                              </a:rPr>
                              <m:t>1000000</m:t>
                            </m:r>
                            <m:r>
                              <a:rPr lang="en-US" sz="2000" b="0" i="1" kern="0" smtClean="0">
                                <a:solidFill>
                                  <a:schemeClr val="tx2"/>
                                </a:solidFill>
                                <a:latin typeface="Cambria Math" panose="02040503050406030204" pitchFamily="18" charset="0"/>
                              </a:rPr>
                              <m:t>,   1000</m:t>
                            </m:r>
                          </m:e>
                        </m:d>
                      </m:sub>
                    </m:sSub>
                  </m:oMath>
                </a14:m>
                <a:r>
                  <a:rPr lang="en-US" sz="2000" dirty="0" smtClean="0">
                    <a:solidFill>
                      <a:schemeClr val="tx2"/>
                    </a:solidFill>
                    <a:latin typeface="Garamond" panose="02020404030301010803" pitchFamily="18" charset="0"/>
                  </a:rPr>
                  <a:t>~8.5 million non-zeros</a:t>
                </a:r>
                <a:endParaRPr lang="en-US" sz="2000" dirty="0">
                  <a:solidFill>
                    <a:schemeClr val="tx2"/>
                  </a:solidFill>
                  <a:latin typeface="Garamond" panose="02020404030301010803" pitchFamily="18" charset="0"/>
                </a:endParaRP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381000" y="1143000"/>
                <a:ext cx="8166370" cy="4911725"/>
              </a:xfrm>
              <a:blipFill rotWithShape="0">
                <a:blip r:embed="rId2"/>
                <a:stretch>
                  <a:fillRect l="-1046" t="-994" b="-11801"/>
                </a:stretch>
              </a:blipFill>
            </p:spPr>
            <p:txBody>
              <a:bodyPr/>
              <a:lstStyle/>
              <a:p>
                <a:r>
                  <a:rPr lang="en-US">
                    <a:noFill/>
                  </a:rPr>
                  <a:t> </a:t>
                </a:r>
              </a:p>
            </p:txBody>
          </p:sp>
        </mc:Fallback>
      </mc:AlternateContent>
    </p:spTree>
    <p:extLst>
      <p:ext uri="{BB962C8B-B14F-4D97-AF65-F5344CB8AC3E}">
        <p14:creationId xmlns:p14="http://schemas.microsoft.com/office/powerpoint/2010/main" val="4064713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32823" y="0"/>
            <a:ext cx="8229600" cy="1143000"/>
          </a:xfrm>
        </p:spPr>
        <p:txBody>
          <a:bodyPr>
            <a:noAutofit/>
          </a:bodyPr>
          <a:lstStyle/>
          <a:p>
            <a:pPr algn="l"/>
            <a:r>
              <a:rPr lang="en-US" sz="2400" b="1" kern="0" dirty="0" smtClean="0">
                <a:solidFill>
                  <a:srgbClr val="3A5E8C"/>
                </a:solidFill>
                <a:latin typeface="Garamond"/>
              </a:rPr>
              <a:t>Benchmarks for the test machine</a:t>
            </a: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263169258"/>
              </p:ext>
            </p:extLst>
          </p:nvPr>
        </p:nvGraphicFramePr>
        <p:xfrm>
          <a:off x="1295400" y="1257763"/>
          <a:ext cx="6629400" cy="31254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173845411"/>
              </p:ext>
            </p:extLst>
          </p:nvPr>
        </p:nvGraphicFramePr>
        <p:xfrm>
          <a:off x="1752600" y="4876800"/>
          <a:ext cx="6096000" cy="185420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endParaRPr lang="en-US" sz="1400" dirty="0"/>
                    </a:p>
                  </a:txBody>
                  <a:tcPr/>
                </a:tc>
                <a:tc>
                  <a:txBody>
                    <a:bodyPr/>
                    <a:lstStyle/>
                    <a:p>
                      <a:r>
                        <a:rPr lang="en-US" sz="1400" dirty="0" smtClean="0"/>
                        <a:t>Our Algorithm</a:t>
                      </a:r>
                      <a:endParaRPr lang="en-US" sz="1400" dirty="0"/>
                    </a:p>
                  </a:txBody>
                  <a:tcPr/>
                </a:tc>
                <a:tc>
                  <a:txBody>
                    <a:bodyPr/>
                    <a:lstStyle/>
                    <a:p>
                      <a:r>
                        <a:rPr lang="en-US" sz="1400" dirty="0" smtClean="0"/>
                        <a:t>MKL</a:t>
                      </a:r>
                      <a:endParaRPr lang="en-US" sz="1400" dirty="0"/>
                    </a:p>
                  </a:txBody>
                  <a:tcPr/>
                </a:tc>
              </a:tr>
              <a:tr h="370840">
                <a:tc>
                  <a:txBody>
                    <a:bodyPr/>
                    <a:lstStyle/>
                    <a:p>
                      <a:r>
                        <a:rPr lang="en-US" sz="1400" dirty="0" smtClean="0"/>
                        <a:t>CPU cycles</a:t>
                      </a:r>
                      <a:endParaRPr lang="en-US" sz="1400" dirty="0"/>
                    </a:p>
                  </a:txBody>
                  <a:tcPr/>
                </a:tc>
                <a:tc>
                  <a:txBody>
                    <a:bodyPr/>
                    <a:lstStyle/>
                    <a:p>
                      <a:r>
                        <a:rPr lang="en-US" sz="1400" dirty="0" smtClean="0"/>
                        <a:t>~ 227 billion</a:t>
                      </a:r>
                      <a:endParaRPr lang="en-US" sz="1400" dirty="0"/>
                    </a:p>
                  </a:txBody>
                  <a:tcPr/>
                </a:tc>
                <a:tc>
                  <a:txBody>
                    <a:bodyPr/>
                    <a:lstStyle/>
                    <a:p>
                      <a:r>
                        <a:rPr lang="en-US" sz="1400" dirty="0" smtClean="0"/>
                        <a:t>~ 362 billion</a:t>
                      </a:r>
                      <a:endParaRPr lang="en-US" sz="1400" dirty="0"/>
                    </a:p>
                  </a:txBody>
                  <a:tcPr/>
                </a:tc>
              </a:tr>
              <a:tr h="370840">
                <a:tc>
                  <a:txBody>
                    <a:bodyPr/>
                    <a:lstStyle/>
                    <a:p>
                      <a:r>
                        <a:rPr lang="en-US" sz="1400" dirty="0" smtClean="0"/>
                        <a:t>Time Taken for Execution</a:t>
                      </a:r>
                      <a:endParaRPr lang="en-US" sz="1400" dirty="0"/>
                    </a:p>
                  </a:txBody>
                  <a:tcPr/>
                </a:tc>
                <a:tc>
                  <a:txBody>
                    <a:bodyPr/>
                    <a:lstStyle/>
                    <a:p>
                      <a:r>
                        <a:rPr lang="en-US" sz="1400" dirty="0" smtClean="0"/>
                        <a:t>~ 28 seconds</a:t>
                      </a:r>
                      <a:endParaRPr lang="en-US" sz="1400" dirty="0"/>
                    </a:p>
                  </a:txBody>
                  <a:tcPr/>
                </a:tc>
                <a:tc>
                  <a:txBody>
                    <a:bodyPr/>
                    <a:lstStyle/>
                    <a:p>
                      <a:r>
                        <a:rPr lang="en-US" sz="1400" dirty="0" smtClean="0"/>
                        <a:t>~ 42 seconds</a:t>
                      </a:r>
                      <a:endParaRPr lang="en-US" sz="1400" dirty="0"/>
                    </a:p>
                  </a:txBody>
                  <a:tcPr/>
                </a:tc>
              </a:tr>
              <a:tr h="370840">
                <a:tc>
                  <a:txBody>
                    <a:bodyPr/>
                    <a:lstStyle/>
                    <a:p>
                      <a:r>
                        <a:rPr lang="en-US" sz="1400" dirty="0" smtClean="0"/>
                        <a:t>Peak Memory Consumed</a:t>
                      </a:r>
                      <a:endParaRPr lang="en-US" sz="1400" dirty="0"/>
                    </a:p>
                  </a:txBody>
                  <a:tcPr/>
                </a:tc>
                <a:tc>
                  <a:txBody>
                    <a:bodyPr/>
                    <a:lstStyle/>
                    <a:p>
                      <a:r>
                        <a:rPr lang="en-US" sz="1400" dirty="0" smtClean="0"/>
                        <a:t>~ 2.450 Gb</a:t>
                      </a:r>
                      <a:endParaRPr lang="en-US" sz="1400" dirty="0"/>
                    </a:p>
                  </a:txBody>
                  <a:tcPr/>
                </a:tc>
                <a:tc>
                  <a:txBody>
                    <a:bodyPr/>
                    <a:lstStyle/>
                    <a:p>
                      <a:r>
                        <a:rPr lang="en-US" sz="1400" dirty="0" smtClean="0"/>
                        <a:t>~2.576 Gb</a:t>
                      </a:r>
                      <a:endParaRPr lang="en-US" sz="1400" dirty="0"/>
                    </a:p>
                  </a:txBody>
                  <a:tcPr/>
                </a:tc>
              </a:tr>
              <a:tr h="370840">
                <a:tc>
                  <a:txBody>
                    <a:bodyPr/>
                    <a:lstStyle/>
                    <a:p>
                      <a:r>
                        <a:rPr lang="en-US" sz="1400" dirty="0" smtClean="0"/>
                        <a:t>Total Memory Consumed </a:t>
                      </a:r>
                      <a:endParaRPr lang="en-US" sz="1400" dirty="0"/>
                    </a:p>
                  </a:txBody>
                  <a:tcPr/>
                </a:tc>
                <a:tc>
                  <a:txBody>
                    <a:bodyPr/>
                    <a:lstStyle/>
                    <a:p>
                      <a:r>
                        <a:rPr lang="en-US" sz="1400" dirty="0" smtClean="0"/>
                        <a:t>~4.885 Gb</a:t>
                      </a:r>
                      <a:endParaRPr lang="en-US" sz="1400" dirty="0"/>
                    </a:p>
                  </a:txBody>
                  <a:tcPr/>
                </a:tc>
                <a:tc>
                  <a:txBody>
                    <a:bodyPr/>
                    <a:lstStyle/>
                    <a:p>
                      <a:r>
                        <a:rPr lang="en-US" sz="1400" dirty="0" smtClean="0"/>
                        <a:t>~3.190 Gb</a:t>
                      </a:r>
                      <a:endParaRPr lang="en-US" sz="1400" dirty="0"/>
                    </a:p>
                  </a:txBody>
                  <a:tcPr/>
                </a:tc>
              </a:tr>
            </a:tbl>
          </a:graphicData>
        </a:graphic>
      </p:graphicFrame>
      <p:sp>
        <p:nvSpPr>
          <p:cNvPr id="2" name="TextBox 1"/>
          <p:cNvSpPr txBox="1"/>
          <p:nvPr/>
        </p:nvSpPr>
        <p:spPr>
          <a:xfrm>
            <a:off x="258949" y="952963"/>
            <a:ext cx="2949782" cy="461665"/>
          </a:xfrm>
          <a:prstGeom prst="rect">
            <a:avLst/>
          </a:prstGeom>
          <a:noFill/>
        </p:spPr>
        <p:txBody>
          <a:bodyPr wrap="none" rtlCol="0">
            <a:spAutoFit/>
          </a:bodyPr>
          <a:lstStyle/>
          <a:p>
            <a:pPr marL="285750" indent="-285750">
              <a:buFont typeface="Courier New" panose="02070309020205020404" pitchFamily="49" charset="0"/>
              <a:buChar char="o"/>
            </a:pPr>
            <a:r>
              <a:rPr lang="en-US" sz="2400" dirty="0" err="1" smtClean="0">
                <a:solidFill>
                  <a:schemeClr val="tx2"/>
                </a:solidFill>
                <a:latin typeface="Garamond" panose="02020404030301010803" pitchFamily="18" charset="0"/>
              </a:rPr>
              <a:t>Linpack</a:t>
            </a:r>
            <a:r>
              <a:rPr lang="en-US" sz="2400" dirty="0" smtClean="0">
                <a:solidFill>
                  <a:schemeClr val="tx2"/>
                </a:solidFill>
                <a:latin typeface="Garamond" panose="02020404030301010803" pitchFamily="18" charset="0"/>
              </a:rPr>
              <a:t> benchmarks</a:t>
            </a:r>
            <a:endParaRPr lang="en-US" sz="2400" dirty="0">
              <a:solidFill>
                <a:schemeClr val="tx2"/>
              </a:solidFill>
              <a:latin typeface="Garamond" panose="02020404030301010803" pitchFamily="18" charset="0"/>
            </a:endParaRPr>
          </a:p>
        </p:txBody>
      </p:sp>
      <p:sp>
        <p:nvSpPr>
          <p:cNvPr id="11" name="TextBox 10"/>
          <p:cNvSpPr txBox="1"/>
          <p:nvPr/>
        </p:nvSpPr>
        <p:spPr>
          <a:xfrm>
            <a:off x="263303" y="4388568"/>
            <a:ext cx="6306726" cy="461665"/>
          </a:xfrm>
          <a:prstGeom prst="rect">
            <a:avLst/>
          </a:prstGeom>
          <a:noFill/>
        </p:spPr>
        <p:txBody>
          <a:bodyPr wrap="none" rtlCol="0">
            <a:spAutoFit/>
          </a:bodyPr>
          <a:lstStyle/>
          <a:p>
            <a:pPr marL="285750" indent="-285750">
              <a:buFont typeface="Courier New" panose="02070309020205020404" pitchFamily="49" charset="0"/>
              <a:buChar char="o"/>
            </a:pPr>
            <a:r>
              <a:rPr lang="en-US" sz="2400" dirty="0" smtClean="0">
                <a:solidFill>
                  <a:schemeClr val="tx2"/>
                </a:solidFill>
                <a:latin typeface="Garamond" panose="02020404030301010803" pitchFamily="18" charset="0"/>
              </a:rPr>
              <a:t>Performance of the algorithm (double precision)</a:t>
            </a:r>
            <a:endParaRPr lang="en-US" sz="24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954481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7224" y="212909"/>
            <a:ext cx="8229600" cy="1143000"/>
          </a:xfrm>
        </p:spPr>
        <p:txBody>
          <a:bodyPr>
            <a:noAutofit/>
          </a:bodyPr>
          <a:lstStyle/>
          <a:p>
            <a:pPr algn="l"/>
            <a:r>
              <a:rPr lang="en-US" sz="2400" b="1" kern="0" dirty="0" smtClean="0">
                <a:solidFill>
                  <a:srgbClr val="3A5E8C"/>
                </a:solidFill>
                <a:latin typeface="Garamond"/>
              </a:rPr>
              <a:t>Objectives</a:t>
            </a:r>
            <a:r>
              <a:rPr lang="en-US" sz="2400" kern="0" dirty="0" smtClean="0">
                <a:solidFill>
                  <a:srgbClr val="3A5E8C"/>
                </a:solidFill>
                <a:latin typeface="Garamond"/>
              </a:rPr>
              <a:t/>
            </a:r>
            <a:br>
              <a:rPr lang="en-US" sz="2400" kern="0" dirty="0" smtClean="0">
                <a:solidFill>
                  <a:srgbClr val="3A5E8C"/>
                </a:solidFill>
                <a:latin typeface="Garamond"/>
              </a:rPr>
            </a:br>
            <a:endParaRPr lang="en-US" sz="2400" dirty="0"/>
          </a:p>
        </p:txBody>
      </p:sp>
      <p:sp>
        <p:nvSpPr>
          <p:cNvPr id="3" name="Content Placeholder 2"/>
          <p:cNvSpPr>
            <a:spLocks noGrp="1"/>
          </p:cNvSpPr>
          <p:nvPr>
            <p:ph idx="1"/>
          </p:nvPr>
        </p:nvSpPr>
        <p:spPr>
          <a:xfrm>
            <a:off x="309282" y="1219200"/>
            <a:ext cx="8229600" cy="4525963"/>
          </a:xfrm>
        </p:spPr>
        <p:txBody>
          <a:bodyPr>
            <a:normAutofit fontScale="85000" lnSpcReduction="20000"/>
          </a:bodyPr>
          <a:lstStyle/>
          <a:p>
            <a:pPr>
              <a:buFont typeface="Courier New" panose="02070309020205020404" pitchFamily="49" charset="0"/>
              <a:buChar char="o"/>
            </a:pPr>
            <a:r>
              <a:rPr lang="en-US" dirty="0" smtClean="0">
                <a:solidFill>
                  <a:schemeClr val="tx2"/>
                </a:solidFill>
                <a:latin typeface="Garamond" panose="02020404030301010803" pitchFamily="18" charset="0"/>
              </a:rPr>
              <a:t>A software design framework for real-time measurement and monitoring of greenhouse gas emissions</a:t>
            </a:r>
          </a:p>
          <a:p>
            <a:pPr lvl="1">
              <a:buFont typeface="Courier New" panose="02070309020205020404" pitchFamily="49" charset="0"/>
              <a:buChar char="o"/>
            </a:pPr>
            <a:r>
              <a:rPr lang="en-US" sz="2600" dirty="0" smtClean="0">
                <a:solidFill>
                  <a:schemeClr val="tx2"/>
                </a:solidFill>
                <a:latin typeface="Garamond" panose="02020404030301010803" pitchFamily="18" charset="0"/>
              </a:rPr>
              <a:t>Carbon dioxide (CO</a:t>
            </a:r>
            <a:r>
              <a:rPr lang="en-US" sz="2600" baseline="-25000" dirty="0" smtClean="0">
                <a:solidFill>
                  <a:schemeClr val="tx2"/>
                </a:solidFill>
                <a:latin typeface="Garamond" panose="02020404030301010803" pitchFamily="18" charset="0"/>
              </a:rPr>
              <a:t>2</a:t>
            </a:r>
            <a:r>
              <a:rPr lang="en-US" sz="2600" dirty="0" smtClean="0">
                <a:solidFill>
                  <a:schemeClr val="tx2"/>
                </a:solidFill>
                <a:latin typeface="Garamond" panose="02020404030301010803" pitchFamily="18" charset="0"/>
              </a:rPr>
              <a:t>), Methane, Nitrous Oxide, Chlorofluorocarbons etc. </a:t>
            </a:r>
          </a:p>
          <a:p>
            <a:pPr lvl="1">
              <a:buFont typeface="Courier New" panose="02070309020205020404" pitchFamily="49" charset="0"/>
              <a:buChar char="o"/>
            </a:pPr>
            <a:r>
              <a:rPr lang="en-US" sz="2600" dirty="0" smtClean="0">
                <a:solidFill>
                  <a:schemeClr val="tx2"/>
                </a:solidFill>
                <a:latin typeface="Garamond" panose="02020404030301010803" pitchFamily="18" charset="0"/>
              </a:rPr>
              <a:t>Responsible for global climate change.</a:t>
            </a:r>
          </a:p>
          <a:p>
            <a:pPr lvl="1">
              <a:buFont typeface="Courier New" panose="02070309020205020404" pitchFamily="49" charset="0"/>
              <a:buChar char="o"/>
            </a:pPr>
            <a:r>
              <a:rPr lang="en-US" sz="2600" dirty="0" smtClean="0">
                <a:solidFill>
                  <a:schemeClr val="tx2"/>
                </a:solidFill>
                <a:latin typeface="Garamond" panose="02020404030301010803" pitchFamily="18" charset="0"/>
              </a:rPr>
              <a:t>Primary focus in this presentation is on CO</a:t>
            </a:r>
            <a:r>
              <a:rPr lang="en-US" sz="2600" baseline="-25000" dirty="0" smtClean="0">
                <a:solidFill>
                  <a:schemeClr val="tx2"/>
                </a:solidFill>
                <a:latin typeface="Garamond" panose="02020404030301010803" pitchFamily="18" charset="0"/>
              </a:rPr>
              <a:t>2</a:t>
            </a:r>
          </a:p>
          <a:p>
            <a:pPr marL="457200" lvl="1" indent="0">
              <a:buNone/>
            </a:pPr>
            <a:endParaRPr lang="en-US" sz="2600" baseline="-25000" dirty="0" smtClean="0">
              <a:solidFill>
                <a:schemeClr val="tx2"/>
              </a:solidFill>
              <a:latin typeface="Garamond" panose="02020404030301010803" pitchFamily="18" charset="0"/>
            </a:endParaRPr>
          </a:p>
          <a:p>
            <a:pPr>
              <a:buFont typeface="Courier New" panose="02070309020205020404" pitchFamily="49" charset="0"/>
              <a:buChar char="o"/>
            </a:pPr>
            <a:r>
              <a:rPr lang="en-US" dirty="0" smtClean="0">
                <a:solidFill>
                  <a:schemeClr val="tx2"/>
                </a:solidFill>
                <a:latin typeface="Garamond" panose="02020404030301010803" pitchFamily="18" charset="0"/>
              </a:rPr>
              <a:t>Provide insight into challenges associated with fulfilling the primary goal of OCO2 satellite</a:t>
            </a:r>
          </a:p>
          <a:p>
            <a:pPr marL="742950" lvl="2" indent="-342900">
              <a:buFont typeface="Courier New" panose="02070309020205020404" pitchFamily="49" charset="0"/>
              <a:buChar char="o"/>
            </a:pPr>
            <a:r>
              <a:rPr lang="en-US" dirty="0" smtClean="0">
                <a:solidFill>
                  <a:schemeClr val="tx2"/>
                </a:solidFill>
                <a:latin typeface="Garamond" panose="02020404030301010803" pitchFamily="18" charset="0"/>
              </a:rPr>
              <a:t>Estimate fluxes of CO</a:t>
            </a:r>
            <a:r>
              <a:rPr lang="en-US" baseline="-25000" dirty="0" smtClean="0">
                <a:solidFill>
                  <a:schemeClr val="tx2"/>
                </a:solidFill>
                <a:latin typeface="Garamond" panose="02020404030301010803" pitchFamily="18" charset="0"/>
              </a:rPr>
              <a:t>2</a:t>
            </a:r>
            <a:endParaRPr lang="en-US" baseline="-25000" dirty="0">
              <a:solidFill>
                <a:schemeClr val="tx2"/>
              </a:solidFill>
              <a:latin typeface="Garamond" panose="02020404030301010803" pitchFamily="18" charset="0"/>
            </a:endParaRPr>
          </a:p>
          <a:p>
            <a:pPr marL="0" indent="0">
              <a:buNone/>
            </a:pPr>
            <a:endParaRPr lang="en-US" dirty="0">
              <a:solidFill>
                <a:schemeClr val="tx2"/>
              </a:solidFill>
              <a:latin typeface="Garamond" panose="02020404030301010803" pitchFamily="18" charset="0"/>
            </a:endParaRPr>
          </a:p>
          <a:p>
            <a:pPr>
              <a:buFont typeface="Courier New" panose="02070309020205020404" pitchFamily="49" charset="0"/>
              <a:buChar char="o"/>
            </a:pPr>
            <a:r>
              <a:rPr lang="en-US" dirty="0" smtClean="0">
                <a:solidFill>
                  <a:schemeClr val="tx2"/>
                </a:solidFill>
                <a:latin typeface="Garamond" panose="02020404030301010803" pitchFamily="18" charset="0"/>
              </a:rPr>
              <a:t>Computational challenges associated with modeling to get estimates of greenhouse gas emissions</a:t>
            </a:r>
            <a:endParaRPr lang="en-US" dirty="0">
              <a:solidFill>
                <a:schemeClr val="tx2"/>
              </a:solidFill>
              <a:latin typeface="Garamond" panose="02020404030301010803" pitchFamily="18" charset="0"/>
            </a:endParaRPr>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Tree>
    <p:extLst>
      <p:ext uri="{BB962C8B-B14F-4D97-AF65-F5344CB8AC3E}">
        <p14:creationId xmlns:p14="http://schemas.microsoft.com/office/powerpoint/2010/main" val="38898884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32823" y="0"/>
            <a:ext cx="8229600" cy="1143000"/>
          </a:xfrm>
        </p:spPr>
        <p:txBody>
          <a:bodyPr>
            <a:noAutofit/>
          </a:bodyPr>
          <a:lstStyle/>
          <a:p>
            <a:pPr algn="l"/>
            <a:r>
              <a:rPr lang="en-US" sz="2400" b="1" kern="0" dirty="0" smtClean="0">
                <a:solidFill>
                  <a:srgbClr val="3A5E8C"/>
                </a:solidFill>
                <a:latin typeface="Garamond"/>
              </a:rPr>
              <a:t>Features of the sparse-sparse matrix multiplication algorithm</a:t>
            </a: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p:sp>
        <p:nvSpPr>
          <p:cNvPr id="2" name="TextBox 1"/>
          <p:cNvSpPr txBox="1"/>
          <p:nvPr/>
        </p:nvSpPr>
        <p:spPr>
          <a:xfrm>
            <a:off x="304800" y="990600"/>
            <a:ext cx="8124532" cy="304698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 typeface="Courier New" panose="02070309020205020404" pitchFamily="49" charset="0"/>
              <a:buChar char="o"/>
            </a:pPr>
            <a:r>
              <a:rPr lang="en-US" sz="2400" dirty="0" smtClean="0">
                <a:solidFill>
                  <a:schemeClr val="tx2"/>
                </a:solidFill>
                <a:latin typeface="Garamond" panose="02020404030301010803" pitchFamily="18" charset="0"/>
              </a:rPr>
              <a:t> Compute upper triangular or lower triangular portion of the </a:t>
            </a:r>
          </a:p>
          <a:p>
            <a:r>
              <a:rPr lang="en-US" sz="2400" dirty="0" smtClean="0">
                <a:solidFill>
                  <a:schemeClr val="tx2"/>
                </a:solidFill>
                <a:latin typeface="Garamond" panose="02020404030301010803" pitchFamily="18" charset="0"/>
              </a:rPr>
              <a:t>     output matrix</a:t>
            </a:r>
          </a:p>
          <a:p>
            <a:pPr marL="285750" indent="-285750">
              <a:buFont typeface="Courier New" panose="02070309020205020404" pitchFamily="49" charset="0"/>
              <a:buChar char="o"/>
            </a:pPr>
            <a:r>
              <a:rPr lang="en-US" sz="2400" dirty="0" smtClean="0">
                <a:solidFill>
                  <a:schemeClr val="tx2"/>
                </a:solidFill>
                <a:latin typeface="Garamond" panose="02020404030301010803" pitchFamily="18" charset="0"/>
              </a:rPr>
              <a:t> Return a dense matrix from sparse-sparse MM</a:t>
            </a:r>
          </a:p>
          <a:p>
            <a:pPr marL="342900" indent="-342900">
              <a:buFont typeface="Courier New" panose="02070309020205020404" pitchFamily="49" charset="0"/>
              <a:buChar char="o"/>
            </a:pPr>
            <a:r>
              <a:rPr lang="en-US" sz="2400" dirty="0" smtClean="0">
                <a:solidFill>
                  <a:schemeClr val="tx2"/>
                </a:solidFill>
                <a:latin typeface="Garamond" panose="02020404030301010803" pitchFamily="18" charset="0"/>
              </a:rPr>
              <a:t>Can analytically compute for </a:t>
            </a:r>
            <a:r>
              <a:rPr lang="en-US" sz="2400" dirty="0">
                <a:solidFill>
                  <a:schemeClr val="tx2"/>
                </a:solidFill>
                <a:latin typeface="Garamond" panose="02020404030301010803" pitchFamily="18" charset="0"/>
              </a:rPr>
              <a:t>non-zeros in the output </a:t>
            </a:r>
            <a:r>
              <a:rPr lang="en-US" sz="2400" dirty="0" smtClean="0">
                <a:solidFill>
                  <a:schemeClr val="tx2"/>
                </a:solidFill>
                <a:latin typeface="Garamond" panose="02020404030301010803" pitchFamily="18" charset="0"/>
              </a:rPr>
              <a:t> matrix if </a:t>
            </a:r>
          </a:p>
          <a:p>
            <a:r>
              <a:rPr lang="en-US" sz="2400" dirty="0" smtClean="0">
                <a:solidFill>
                  <a:schemeClr val="tx2"/>
                </a:solidFill>
                <a:latin typeface="Garamond" panose="02020404030301010803" pitchFamily="18" charset="0"/>
              </a:rPr>
              <a:t>     you multiply a sparse matrix with a diagonal matrix </a:t>
            </a:r>
          </a:p>
          <a:p>
            <a:pPr marL="342900" indent="-342900">
              <a:buFont typeface="Courier New" panose="02070309020205020404" pitchFamily="49" charset="0"/>
              <a:buChar char="o"/>
            </a:pPr>
            <a:r>
              <a:rPr lang="en-US" sz="2400" dirty="0" smtClean="0">
                <a:solidFill>
                  <a:schemeClr val="tx2"/>
                </a:solidFill>
                <a:latin typeface="Garamond" panose="02020404030301010803" pitchFamily="18" charset="0"/>
              </a:rPr>
              <a:t>A </a:t>
            </a:r>
            <a:r>
              <a:rPr lang="en-US" sz="2400" dirty="0">
                <a:solidFill>
                  <a:schemeClr val="tx2"/>
                </a:solidFill>
                <a:latin typeface="Garamond" panose="02020404030301010803" pitchFamily="18" charset="0"/>
              </a:rPr>
              <a:t>double pass algorithm has been implemented that has same </a:t>
            </a:r>
            <a:endParaRPr lang="en-US" sz="2400" dirty="0" smtClean="0">
              <a:solidFill>
                <a:schemeClr val="tx2"/>
              </a:solidFill>
              <a:latin typeface="Garamond" panose="02020404030301010803" pitchFamily="18" charset="0"/>
            </a:endParaRPr>
          </a:p>
          <a:p>
            <a:r>
              <a:rPr lang="en-US" sz="2400" dirty="0" smtClean="0">
                <a:solidFill>
                  <a:schemeClr val="tx2"/>
                </a:solidFill>
                <a:latin typeface="Garamond" panose="02020404030301010803" pitchFamily="18" charset="0"/>
              </a:rPr>
              <a:t>     </a:t>
            </a:r>
            <a:r>
              <a:rPr lang="en-US" sz="2400" dirty="0">
                <a:solidFill>
                  <a:schemeClr val="tx2"/>
                </a:solidFill>
                <a:latin typeface="Garamond" panose="02020404030301010803" pitchFamily="18" charset="0"/>
              </a:rPr>
              <a:t>performance as Intel MKL</a:t>
            </a:r>
          </a:p>
          <a:p>
            <a:endParaRPr lang="en-US" sz="2400" dirty="0" smtClean="0">
              <a:solidFill>
                <a:schemeClr val="tx2"/>
              </a:solidFill>
              <a:latin typeface="Garamond" panose="02020404030301010803" pitchFamily="18" charset="0"/>
            </a:endParaRPr>
          </a:p>
        </p:txBody>
      </p:sp>
      <p:sp>
        <p:nvSpPr>
          <p:cNvPr id="12" name="TextBox 11"/>
          <p:cNvSpPr txBox="1"/>
          <p:nvPr/>
        </p:nvSpPr>
        <p:spPr>
          <a:xfrm>
            <a:off x="304800" y="4388568"/>
            <a:ext cx="8157623"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Courier New" panose="02070309020205020404" pitchFamily="49" charset="0"/>
              <a:buChar char="o"/>
            </a:pPr>
            <a:r>
              <a:rPr lang="en-US" sz="2400" dirty="0" smtClean="0">
                <a:solidFill>
                  <a:schemeClr val="tx2"/>
                </a:solidFill>
                <a:latin typeface="Garamond" panose="02020404030301010803" pitchFamily="18" charset="0"/>
              </a:rPr>
              <a:t>Further research:</a:t>
            </a:r>
          </a:p>
          <a:p>
            <a:pPr marL="742950" lvl="1" indent="-285750">
              <a:buFont typeface="Courier New" panose="02070309020205020404" pitchFamily="49" charset="0"/>
              <a:buChar char="o"/>
            </a:pPr>
            <a:r>
              <a:rPr lang="en-US" sz="2400" dirty="0" smtClean="0">
                <a:solidFill>
                  <a:schemeClr val="tx2"/>
                </a:solidFill>
                <a:latin typeface="Garamond" panose="02020404030301010803" pitchFamily="18" charset="0"/>
              </a:rPr>
              <a:t>Building a Roofline model outlining the performance of out matrix multiplication algorithm</a:t>
            </a:r>
          </a:p>
          <a:p>
            <a:pPr marL="285750" indent="-285750">
              <a:buFont typeface="Courier New" panose="02070309020205020404" pitchFamily="49" charset="0"/>
              <a:buChar char="o"/>
            </a:pPr>
            <a:endParaRPr lang="en-US" sz="2400" dirty="0" smtClean="0">
              <a:solidFill>
                <a:schemeClr val="tx2"/>
              </a:solidFill>
              <a:latin typeface="Garamond" panose="02020404030301010803" pitchFamily="18" charset="0"/>
            </a:endParaRPr>
          </a:p>
          <a:p>
            <a:r>
              <a:rPr lang="en-US" sz="2400" dirty="0" smtClean="0">
                <a:solidFill>
                  <a:schemeClr val="tx2"/>
                </a:solidFill>
                <a:latin typeface="Garamond" panose="02020404030301010803" pitchFamily="18" charset="0"/>
              </a:rPr>
              <a:t>    </a:t>
            </a:r>
          </a:p>
        </p:txBody>
      </p:sp>
    </p:spTree>
    <p:extLst>
      <p:ext uri="{BB962C8B-B14F-4D97-AF65-F5344CB8AC3E}">
        <p14:creationId xmlns:p14="http://schemas.microsoft.com/office/powerpoint/2010/main" val="26531038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3244952"/>
            <a:ext cx="8090170" cy="762000"/>
          </a:xfrm>
        </p:spPr>
        <p:txBody>
          <a:bodyPr>
            <a:noAutofit/>
          </a:bodyPr>
          <a:lstStyle/>
          <a:p>
            <a:pPr algn="l"/>
            <a:r>
              <a:rPr lang="en-US" sz="2400" b="1" kern="0" dirty="0" smtClean="0">
                <a:solidFill>
                  <a:srgbClr val="3A5E8C"/>
                </a:solidFill>
                <a:latin typeface="Garamond"/>
              </a:rPr>
              <a:t>Summary and other areas of research</a:t>
            </a:r>
            <a:endParaRPr lang="en-US" sz="2400" b="1" dirty="0"/>
          </a:p>
        </p:txBody>
      </p:sp>
      <p:cxnSp>
        <p:nvCxnSpPr>
          <p:cNvPr id="7" name="Straight Connector 20"/>
          <p:cNvCxnSpPr>
            <a:cxnSpLocks noChangeShapeType="1"/>
          </p:cNvCxnSpPr>
          <p:nvPr/>
        </p:nvCxnSpPr>
        <p:spPr bwMode="auto">
          <a:xfrm rot="10800000" flipH="1">
            <a:off x="533400" y="381000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49622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232663"/>
            <a:ext cx="8229600" cy="639762"/>
          </a:xfrm>
        </p:spPr>
        <p:txBody>
          <a:bodyPr>
            <a:noAutofit/>
          </a:bodyPr>
          <a:lstStyle/>
          <a:p>
            <a:pPr algn="l"/>
            <a:r>
              <a:rPr lang="en-US" sz="2400" kern="0" dirty="0" smtClean="0">
                <a:solidFill>
                  <a:srgbClr val="3A5E8C"/>
                </a:solidFill>
                <a:latin typeface="Garamond"/>
              </a:rPr>
              <a:t>Further Research</a:t>
            </a:r>
            <a:endParaRPr lang="en-US" sz="2400" dirty="0"/>
          </a:p>
        </p:txBody>
      </p:sp>
      <p:sp>
        <p:nvSpPr>
          <p:cNvPr id="5" name="Content Placeholder 4"/>
          <p:cNvSpPr>
            <a:spLocks noGrp="1"/>
          </p:cNvSpPr>
          <p:nvPr>
            <p:ph idx="1"/>
          </p:nvPr>
        </p:nvSpPr>
        <p:spPr>
          <a:xfrm>
            <a:off x="228600" y="890354"/>
            <a:ext cx="8229600" cy="5334000"/>
          </a:xfrm>
        </p:spPr>
        <p:txBody>
          <a:bodyPr>
            <a:normAutofit/>
          </a:bodyPr>
          <a:lstStyle/>
          <a:p>
            <a:pPr>
              <a:buFont typeface="Courier New" panose="02070309020205020404" pitchFamily="49" charset="0"/>
              <a:buChar char="o"/>
            </a:pPr>
            <a:r>
              <a:rPr lang="en-US" sz="2400" dirty="0" smtClean="0">
                <a:solidFill>
                  <a:schemeClr val="tx2"/>
                </a:solidFill>
                <a:latin typeface="Garamond" panose="02020404030301010803" pitchFamily="18" charset="0"/>
              </a:rPr>
              <a:t>Covariance Visualization</a:t>
            </a:r>
          </a:p>
          <a:p>
            <a:pPr>
              <a:buFont typeface="Courier New" panose="02070309020205020404" pitchFamily="49" charset="0"/>
              <a:buChar char="o"/>
            </a:pPr>
            <a:r>
              <a:rPr lang="en-US" sz="2400" dirty="0" smtClean="0">
                <a:solidFill>
                  <a:schemeClr val="tx2"/>
                </a:solidFill>
                <a:latin typeface="Garamond" panose="02020404030301010803" pitchFamily="18" charset="0"/>
              </a:rPr>
              <a:t>Anomaly Detection </a:t>
            </a:r>
            <a:endParaRPr lang="en-US" sz="2400" dirty="0">
              <a:solidFill>
                <a:schemeClr val="tx2"/>
              </a:solidFill>
              <a:latin typeface="Garamond" panose="02020404030301010803" pitchFamily="18" charset="0"/>
            </a:endParaRPr>
          </a:p>
          <a:p>
            <a:pPr marL="0" indent="0">
              <a:buNone/>
            </a:pPr>
            <a:endParaRPr lang="en-US"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p:pic>
        <p:nvPicPr>
          <p:cNvPr id="8" name="Picture 7" descr="SEWSQQ~7.PNG"/>
          <p:cNvPicPr>
            <a:picLocks noChangeAspect="1"/>
          </p:cNvPicPr>
          <p:nvPr/>
        </p:nvPicPr>
        <p:blipFill rotWithShape="1">
          <a:blip r:embed="rId2" cstate="print"/>
          <a:srcRect l="2613" t="5893" r="44168" b="47555"/>
          <a:stretch/>
        </p:blipFill>
        <p:spPr>
          <a:xfrm>
            <a:off x="228600" y="3810000"/>
            <a:ext cx="3886200" cy="215508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60619510"/>
              </p:ext>
            </p:extLst>
          </p:nvPr>
        </p:nvGraphicFramePr>
        <p:xfrm>
          <a:off x="237565" y="2438400"/>
          <a:ext cx="2390016" cy="4023360"/>
        </p:xfrm>
        <a:graphic>
          <a:graphicData uri="http://schemas.openxmlformats.org/drawingml/2006/table">
            <a:tbl>
              <a:tblPr firstRow="1" bandRow="1">
                <a:tableStyleId>{5940675A-B579-460E-94D1-54222C63F5DA}</a:tableStyleId>
              </a:tblPr>
              <a:tblGrid>
                <a:gridCol w="298752"/>
                <a:gridCol w="298752"/>
                <a:gridCol w="298752"/>
                <a:gridCol w="298752"/>
                <a:gridCol w="298752"/>
                <a:gridCol w="298752"/>
                <a:gridCol w="298752"/>
                <a:gridCol w="298752"/>
              </a:tblGrid>
              <a:tr h="271669">
                <a:tc>
                  <a:txBody>
                    <a:bodyPr/>
                    <a:lstStyle/>
                    <a:p>
                      <a:endParaRPr lang="en-US" dirty="0"/>
                    </a:p>
                  </a:txBody>
                  <a:tcPr>
                    <a:solidFill>
                      <a:schemeClr val="bg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x1,</a:t>
                      </a:r>
                    </a:p>
                    <a:p>
                      <a:r>
                        <a:rPr lang="en-US" sz="900" b="1" dirty="0" smtClean="0">
                          <a:solidFill>
                            <a:schemeClr val="bg1"/>
                          </a:solidFill>
                        </a:rPr>
                        <a:t>y1</a:t>
                      </a:r>
                    </a:p>
                  </a:txBody>
                  <a:tcPr>
                    <a:solidFill>
                      <a:schemeClr val="bg1">
                        <a:lumMod val="50000"/>
                      </a:schemeClr>
                    </a:solidFill>
                  </a:tcPr>
                </a:tc>
                <a:tc>
                  <a:txBody>
                    <a:bodyPr/>
                    <a:lstStyle/>
                    <a:p>
                      <a:r>
                        <a:rPr lang="en-US" sz="900" b="1" dirty="0" smtClean="0">
                          <a:solidFill>
                            <a:schemeClr val="bg1"/>
                          </a:solidFill>
                        </a:rPr>
                        <a:t>x1,y2</a:t>
                      </a:r>
                      <a:endParaRPr lang="en-US" sz="900" b="1" dirty="0">
                        <a:solidFill>
                          <a:schemeClr val="bg1"/>
                        </a:solidFill>
                      </a:endParaRPr>
                    </a:p>
                  </a:txBody>
                  <a:tcPr>
                    <a:solidFill>
                      <a:schemeClr val="bg1">
                        <a:lumMod val="50000"/>
                      </a:schemeClr>
                    </a:solidFill>
                  </a:tcPr>
                </a:tc>
                <a:tc>
                  <a:txBody>
                    <a:bodyPr/>
                    <a:lstStyle/>
                    <a:p>
                      <a:r>
                        <a:rPr lang="en-US" sz="900" b="1" dirty="0" smtClean="0">
                          <a:solidFill>
                            <a:schemeClr val="bg1"/>
                          </a:solidFill>
                        </a:rPr>
                        <a:t>x1,</a:t>
                      </a:r>
                    </a:p>
                    <a:p>
                      <a:r>
                        <a:rPr lang="en-US" sz="900" b="1" dirty="0" smtClean="0">
                          <a:solidFill>
                            <a:schemeClr val="bg1"/>
                          </a:solidFill>
                        </a:rPr>
                        <a:t>y3</a:t>
                      </a:r>
                      <a:endParaRPr lang="en-US" sz="900" b="1" dirty="0">
                        <a:solidFill>
                          <a:schemeClr val="bg1"/>
                        </a:solidFill>
                      </a:endParaRPr>
                    </a:p>
                  </a:txBody>
                  <a:tcPr>
                    <a:solidFill>
                      <a:schemeClr val="bg1">
                        <a:lumMod val="50000"/>
                      </a:schemeClr>
                    </a:solidFill>
                  </a:tcPr>
                </a:tc>
                <a:tc>
                  <a:txBody>
                    <a:bodyPr/>
                    <a:lstStyle/>
                    <a:p>
                      <a:r>
                        <a:rPr lang="en-US" sz="900" b="1" dirty="0" smtClean="0">
                          <a:solidFill>
                            <a:schemeClr val="bg1"/>
                          </a:solidFill>
                        </a:rPr>
                        <a:t>x1,</a:t>
                      </a:r>
                    </a:p>
                    <a:p>
                      <a:r>
                        <a:rPr lang="en-US" sz="900" b="1" dirty="0" smtClean="0">
                          <a:solidFill>
                            <a:schemeClr val="bg1"/>
                          </a:solidFill>
                        </a:rPr>
                        <a:t>y5</a:t>
                      </a:r>
                      <a:endParaRPr lang="en-US" sz="900" b="1" dirty="0">
                        <a:solidFill>
                          <a:schemeClr val="bg1"/>
                        </a:solidFill>
                      </a:endParaRPr>
                    </a:p>
                  </a:txBody>
                  <a:tcPr>
                    <a:solidFill>
                      <a:schemeClr val="bg1">
                        <a:lumMod val="50000"/>
                      </a:schemeClr>
                    </a:solidFill>
                  </a:tcPr>
                </a:tc>
                <a:tc>
                  <a:txBody>
                    <a:bodyPr/>
                    <a:lstStyle/>
                    <a:p>
                      <a:r>
                        <a:rPr lang="en-US" sz="900" b="1" dirty="0" smtClean="0">
                          <a:solidFill>
                            <a:schemeClr val="bg1"/>
                          </a:solidFill>
                        </a:rPr>
                        <a:t>x1,y6</a:t>
                      </a:r>
                      <a:endParaRPr lang="en-US" sz="900" b="1" dirty="0">
                        <a:solidFill>
                          <a:schemeClr val="bg1"/>
                        </a:solidFill>
                      </a:endParaRPr>
                    </a:p>
                  </a:txBody>
                  <a:tcPr>
                    <a:solidFill>
                      <a:schemeClr val="bg1">
                        <a:lumMod val="50000"/>
                      </a:schemeClr>
                    </a:solidFill>
                  </a:tcPr>
                </a:tc>
                <a:tc>
                  <a:txBody>
                    <a:bodyPr/>
                    <a:lstStyle/>
                    <a:p>
                      <a:r>
                        <a:rPr lang="en-US" sz="900" b="1" dirty="0" smtClean="0">
                          <a:solidFill>
                            <a:schemeClr val="bg1"/>
                          </a:solidFill>
                        </a:rPr>
                        <a:t>x1,y7</a:t>
                      </a:r>
                      <a:endParaRPr lang="en-US" sz="900" b="1" dirty="0">
                        <a:solidFill>
                          <a:schemeClr val="bg1"/>
                        </a:solidFill>
                      </a:endParaRPr>
                    </a:p>
                  </a:txBody>
                  <a:tcPr>
                    <a:solidFill>
                      <a:schemeClr val="bg1">
                        <a:lumMod val="50000"/>
                      </a:schemeClr>
                    </a:solidFill>
                  </a:tcPr>
                </a:tc>
                <a:tc>
                  <a:txBody>
                    <a:bodyPr/>
                    <a:lstStyle/>
                    <a:p>
                      <a:r>
                        <a:rPr lang="en-US" sz="900" b="1" dirty="0" smtClean="0">
                          <a:solidFill>
                            <a:schemeClr val="bg1"/>
                          </a:solidFill>
                        </a:rPr>
                        <a:t>x1,y8</a:t>
                      </a:r>
                      <a:endParaRPr lang="en-US" sz="900" b="1" dirty="0">
                        <a:solidFill>
                          <a:schemeClr val="bg1"/>
                        </a:solidFill>
                      </a:endParaRPr>
                    </a:p>
                  </a:txBody>
                  <a:tcPr>
                    <a:solidFill>
                      <a:schemeClr val="bg1">
                        <a:lumMod val="50000"/>
                      </a:schemeClr>
                    </a:solidFill>
                  </a:tcPr>
                </a:tc>
              </a:tr>
              <a:tr h="271669">
                <a:tc>
                  <a:txBody>
                    <a:bodyPr/>
                    <a:lstStyle/>
                    <a:p>
                      <a:r>
                        <a:rPr lang="en-US" sz="900" b="1" dirty="0" smtClean="0">
                          <a:solidFill>
                            <a:schemeClr val="bg1"/>
                          </a:solidFill>
                        </a:rPr>
                        <a:t>x1,</a:t>
                      </a:r>
                    </a:p>
                    <a:p>
                      <a:r>
                        <a:rPr lang="en-US" sz="900" b="1" dirty="0" smtClean="0">
                          <a:solidFill>
                            <a:schemeClr val="bg1"/>
                          </a:solidFill>
                        </a:rPr>
                        <a:t>y1</a:t>
                      </a:r>
                    </a:p>
                  </a:txBody>
                  <a:tcPr>
                    <a:solidFill>
                      <a:schemeClr val="bg1">
                        <a:lumMod val="50000"/>
                      </a:schemeClr>
                    </a:solidFill>
                  </a:tcPr>
                </a:tc>
                <a:tc>
                  <a:txBody>
                    <a:bodyPr/>
                    <a:lstStyle/>
                    <a:p>
                      <a:endParaRPr lang="en-US" dirty="0"/>
                    </a:p>
                  </a:txBody>
                  <a:tcPr/>
                </a:tc>
                <a:tc>
                  <a:txBody>
                    <a:bodyPr/>
                    <a:lstStyle/>
                    <a:p>
                      <a:endParaRPr lang="en-US"/>
                    </a:p>
                  </a:txBody>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tx2">
                        <a:lumMod val="40000"/>
                        <a:lumOff val="60000"/>
                      </a:schemeClr>
                    </a:solidFill>
                  </a:tcPr>
                </a:tc>
                <a:tc>
                  <a:txBody>
                    <a:bodyPr/>
                    <a:lstStyle/>
                    <a:p>
                      <a:endParaRPr lang="en-US" dirty="0"/>
                    </a:p>
                  </a:txBody>
                  <a:tcPr/>
                </a:tc>
                <a:tc>
                  <a:txBody>
                    <a:bodyPr/>
                    <a:lstStyle/>
                    <a:p>
                      <a:endParaRPr lang="en-US" dirty="0"/>
                    </a:p>
                  </a:txBody>
                  <a:tcPr/>
                </a:tc>
              </a:tr>
              <a:tr h="271669">
                <a:tc>
                  <a:txBody>
                    <a:bodyPr/>
                    <a:lstStyle/>
                    <a:p>
                      <a:r>
                        <a:rPr lang="en-US" sz="900" b="1" dirty="0" smtClean="0">
                          <a:solidFill>
                            <a:schemeClr val="bg1"/>
                          </a:solidFill>
                        </a:rPr>
                        <a:t>x1,</a:t>
                      </a:r>
                    </a:p>
                    <a:p>
                      <a:r>
                        <a:rPr lang="en-US" sz="900" b="1" dirty="0" smtClean="0">
                          <a:solidFill>
                            <a:schemeClr val="bg1"/>
                          </a:solidFill>
                        </a:rPr>
                        <a:t>y2</a:t>
                      </a:r>
                      <a:endParaRPr lang="en-US" sz="900" b="1" dirty="0">
                        <a:solidFill>
                          <a:schemeClr val="bg1"/>
                        </a:solidFill>
                      </a:endParaRPr>
                    </a:p>
                  </a:txBody>
                  <a:tcPr>
                    <a:solidFill>
                      <a:schemeClr val="bg1">
                        <a:lumMod val="50000"/>
                      </a:schemeClr>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tx2">
                        <a:lumMod val="40000"/>
                        <a:lumOff val="60000"/>
                      </a:schemeClr>
                    </a:solidFill>
                  </a:tcPr>
                </a:tc>
                <a:tc>
                  <a:txBody>
                    <a:bodyPr/>
                    <a:lstStyle/>
                    <a:p>
                      <a:endParaRPr lang="en-US" dirty="0"/>
                    </a:p>
                  </a:txBody>
                  <a:tcPr>
                    <a:solidFill>
                      <a:schemeClr val="tx2">
                        <a:lumMod val="40000"/>
                        <a:lumOff val="60000"/>
                      </a:schemeClr>
                    </a:solidFill>
                  </a:tcPr>
                </a:tc>
                <a:tc>
                  <a:txBody>
                    <a:bodyPr/>
                    <a:lstStyle/>
                    <a:p>
                      <a:endParaRPr lang="en-US"/>
                    </a:p>
                  </a:txBody>
                  <a:tcPr/>
                </a:tc>
              </a:tr>
              <a:tr h="271669">
                <a:tc>
                  <a:txBody>
                    <a:bodyPr/>
                    <a:lstStyle/>
                    <a:p>
                      <a:r>
                        <a:rPr lang="en-US" sz="900" b="1" dirty="0" smtClean="0">
                          <a:solidFill>
                            <a:schemeClr val="bg1"/>
                          </a:solidFill>
                        </a:rPr>
                        <a:t>x1,</a:t>
                      </a:r>
                    </a:p>
                    <a:p>
                      <a:r>
                        <a:rPr lang="en-US" sz="900" b="1" dirty="0" smtClean="0">
                          <a:solidFill>
                            <a:schemeClr val="bg1"/>
                          </a:solidFill>
                        </a:rPr>
                        <a:t>y3</a:t>
                      </a:r>
                      <a:endParaRPr lang="en-US" sz="900" b="1" dirty="0">
                        <a:solidFill>
                          <a:schemeClr val="bg1"/>
                        </a:solidFill>
                      </a:endParaRPr>
                    </a:p>
                  </a:txBody>
                  <a:tcPr>
                    <a:solidFill>
                      <a:schemeClr val="bg1">
                        <a:lumMod val="50000"/>
                      </a:schemeClr>
                    </a:solidFill>
                  </a:tcPr>
                </a:tc>
                <a:tc>
                  <a:txBody>
                    <a:bodyPr/>
                    <a:lstStyle/>
                    <a:p>
                      <a:endParaRPr lang="en-US" dirty="0"/>
                    </a:p>
                  </a:txBody>
                  <a:tcPr>
                    <a:solidFill>
                      <a:schemeClr val="tx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a:p>
                  </a:txBody>
                  <a:tcPr/>
                </a:tc>
                <a:tc>
                  <a:txBody>
                    <a:bodyPr/>
                    <a:lstStyle/>
                    <a:p>
                      <a:endParaRPr lang="en-US"/>
                    </a:p>
                  </a:txBody>
                  <a:tcPr/>
                </a:tc>
                <a:tc>
                  <a:txBody>
                    <a:bodyPr/>
                    <a:lstStyle/>
                    <a:p>
                      <a:endParaRPr lang="en-US" dirty="0"/>
                    </a:p>
                  </a:txBody>
                  <a:tcPr>
                    <a:solidFill>
                      <a:schemeClr val="tx2">
                        <a:lumMod val="40000"/>
                        <a:lumOff val="60000"/>
                      </a:schemeClr>
                    </a:solidFill>
                  </a:tcPr>
                </a:tc>
                <a:tc>
                  <a:txBody>
                    <a:bodyPr/>
                    <a:lstStyle/>
                    <a:p>
                      <a:endParaRPr lang="en-US" dirty="0"/>
                    </a:p>
                  </a:txBody>
                  <a:tcPr/>
                </a:tc>
                <a:tc>
                  <a:txBody>
                    <a:bodyPr/>
                    <a:lstStyle/>
                    <a:p>
                      <a:endParaRPr lang="en-US"/>
                    </a:p>
                  </a:txBody>
                  <a:tcPr/>
                </a:tc>
              </a:tr>
              <a:tr h="271669">
                <a:tc>
                  <a:txBody>
                    <a:bodyPr/>
                    <a:lstStyle/>
                    <a:p>
                      <a:r>
                        <a:rPr lang="en-US" sz="900" b="1" dirty="0" smtClean="0">
                          <a:solidFill>
                            <a:schemeClr val="bg1"/>
                          </a:solidFill>
                        </a:rPr>
                        <a:t>x1,</a:t>
                      </a:r>
                    </a:p>
                    <a:p>
                      <a:r>
                        <a:rPr lang="en-US" sz="900" b="1" dirty="0" smtClean="0">
                          <a:solidFill>
                            <a:schemeClr val="bg1"/>
                          </a:solidFill>
                        </a:rPr>
                        <a:t>y4</a:t>
                      </a:r>
                      <a:endParaRPr lang="en-US" sz="900" b="1" dirty="0">
                        <a:solidFill>
                          <a:schemeClr val="bg1"/>
                        </a:solidFill>
                      </a:endParaRPr>
                    </a:p>
                  </a:txBody>
                  <a:tcPr>
                    <a:solidFill>
                      <a:schemeClr val="bg1">
                        <a:lumMod val="50000"/>
                      </a:schemeClr>
                    </a:solidFill>
                  </a:tcPr>
                </a:tc>
                <a:tc>
                  <a:txBody>
                    <a:bodyPr/>
                    <a:lstStyle/>
                    <a:p>
                      <a:endParaRPr lang="en-US" dirty="0"/>
                    </a:p>
                  </a:txBody>
                  <a:tcPr>
                    <a:solidFill>
                      <a:schemeClr val="tx2">
                        <a:lumMod val="40000"/>
                        <a:lumOff val="60000"/>
                      </a:schemeClr>
                    </a:solidFill>
                  </a:tcPr>
                </a:tc>
                <a:tc>
                  <a:txBody>
                    <a:bodyPr/>
                    <a:lstStyle/>
                    <a:p>
                      <a:endParaRPr lang="en-US" dirty="0"/>
                    </a:p>
                  </a:txBody>
                  <a:tcPr>
                    <a:solidFill>
                      <a:schemeClr val="tx2">
                        <a:lumMod val="40000"/>
                        <a:lumOff val="60000"/>
                      </a:schemeClr>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71669">
                <a:tc>
                  <a:txBody>
                    <a:bodyPr/>
                    <a:lstStyle/>
                    <a:p>
                      <a:r>
                        <a:rPr lang="en-US" sz="900" b="1" dirty="0" smtClean="0">
                          <a:solidFill>
                            <a:schemeClr val="bg1"/>
                          </a:solidFill>
                        </a:rPr>
                        <a:t>x1,</a:t>
                      </a:r>
                    </a:p>
                    <a:p>
                      <a:r>
                        <a:rPr lang="en-US" sz="900" b="1" dirty="0" smtClean="0">
                          <a:solidFill>
                            <a:schemeClr val="bg1"/>
                          </a:solidFill>
                        </a:rPr>
                        <a:t>y5</a:t>
                      </a:r>
                      <a:endParaRPr lang="en-US" sz="900" b="1" dirty="0">
                        <a:solidFill>
                          <a:schemeClr val="bg1"/>
                        </a:solidFill>
                      </a:endParaRPr>
                    </a:p>
                  </a:txBody>
                  <a:tcPr>
                    <a:solidFill>
                      <a:schemeClr val="bg1">
                        <a:lumMod val="50000"/>
                      </a:schemeClr>
                    </a:solidFill>
                  </a:tcPr>
                </a:tc>
                <a:tc>
                  <a:txBody>
                    <a:bodyPr/>
                    <a:lstStyle/>
                    <a:p>
                      <a:endParaRPr lang="en-US" dirty="0"/>
                    </a:p>
                  </a:txBody>
                  <a:tcPr/>
                </a:tc>
                <a:tc>
                  <a:txBody>
                    <a:bodyPr/>
                    <a:lstStyle/>
                    <a:p>
                      <a:endParaRPr lang="en-US"/>
                    </a:p>
                  </a:txBody>
                  <a:tcPr/>
                </a:tc>
                <a:tc>
                  <a:txBody>
                    <a:bodyPr/>
                    <a:lstStyle/>
                    <a:p>
                      <a:endParaRPr lang="en-US" dirty="0"/>
                    </a:p>
                  </a:txBody>
                  <a:tcPr>
                    <a:solidFill>
                      <a:schemeClr val="accent2">
                        <a:lumMod val="40000"/>
                        <a:lumOff val="6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71669">
                <a:tc>
                  <a:txBody>
                    <a:bodyPr/>
                    <a:lstStyle/>
                    <a:p>
                      <a:r>
                        <a:rPr lang="en-US" sz="900" b="1" dirty="0" smtClean="0">
                          <a:solidFill>
                            <a:schemeClr val="bg1"/>
                          </a:solidFill>
                        </a:rPr>
                        <a:t>x1,</a:t>
                      </a:r>
                    </a:p>
                    <a:p>
                      <a:r>
                        <a:rPr lang="en-US" sz="900" b="1" dirty="0" smtClean="0">
                          <a:solidFill>
                            <a:schemeClr val="bg1"/>
                          </a:solidFill>
                        </a:rPr>
                        <a:t>y6</a:t>
                      </a:r>
                      <a:endParaRPr lang="en-US" sz="900" b="1" dirty="0">
                        <a:solidFill>
                          <a:schemeClr val="bg1"/>
                        </a:solidFill>
                      </a:endParaRPr>
                    </a:p>
                  </a:txBody>
                  <a:tcPr>
                    <a:solidFill>
                      <a:schemeClr val="bg1">
                        <a:lumMod val="50000"/>
                      </a:schemeClr>
                    </a:solidFill>
                  </a:tcPr>
                </a:tc>
                <a:tc>
                  <a:txBody>
                    <a:bodyPr/>
                    <a:lstStyle/>
                    <a:p>
                      <a:endParaRPr lang="en-US"/>
                    </a:p>
                  </a:txBody>
                  <a:tcPr/>
                </a:tc>
                <a:tc>
                  <a:txBody>
                    <a:bodyPr/>
                    <a:lstStyle/>
                    <a:p>
                      <a:endParaRPr lang="en-US"/>
                    </a:p>
                  </a:txBody>
                  <a:tcPr/>
                </a:tc>
                <a:tc>
                  <a:txBody>
                    <a:bodyPr/>
                    <a:lstStyle/>
                    <a:p>
                      <a:endParaRPr lang="en-US" dirty="0"/>
                    </a:p>
                  </a:txBody>
                  <a:tcPr>
                    <a:solidFill>
                      <a:schemeClr val="tx2">
                        <a:lumMod val="40000"/>
                        <a:lumOff val="6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271669">
                <a:tc>
                  <a:txBody>
                    <a:bodyPr/>
                    <a:lstStyle/>
                    <a:p>
                      <a:r>
                        <a:rPr lang="en-US" sz="900" b="1" dirty="0" smtClean="0">
                          <a:solidFill>
                            <a:schemeClr val="bg1"/>
                          </a:solidFill>
                        </a:rPr>
                        <a:t>x1,y7</a:t>
                      </a:r>
                      <a:endParaRPr lang="en-US" sz="900" b="1" dirty="0">
                        <a:solidFill>
                          <a:schemeClr val="bg1"/>
                        </a:solidFill>
                      </a:endParaRPr>
                    </a:p>
                  </a:txBody>
                  <a:tcPr>
                    <a:solidFill>
                      <a:schemeClr val="bg1">
                        <a:lumMod val="50000"/>
                      </a:schemeClr>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40000"/>
                        <a:lumOff val="60000"/>
                      </a:schemeClr>
                    </a:solidFill>
                  </a:tcPr>
                </a:tc>
                <a:tc>
                  <a:txBody>
                    <a:bodyPr/>
                    <a:lstStyle/>
                    <a:p>
                      <a:endParaRPr lang="en-US" dirty="0"/>
                    </a:p>
                  </a:txBody>
                  <a:tcPr/>
                </a:tc>
              </a:tr>
            </a:tbl>
          </a:graphicData>
        </a:graphic>
      </p:graphicFrame>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6886" t="6514" r="57487" b="19257"/>
          <a:stretch/>
        </p:blipFill>
        <p:spPr>
          <a:xfrm>
            <a:off x="5535986" y="3565929"/>
            <a:ext cx="1093076" cy="161603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0769" t="6539" r="13282" b="19094"/>
          <a:stretch/>
        </p:blipFill>
        <p:spPr>
          <a:xfrm>
            <a:off x="6942796" y="3557354"/>
            <a:ext cx="1081983" cy="1582735"/>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3237" t="11667" r="10449" b="11651"/>
          <a:stretch/>
        </p:blipFill>
        <p:spPr>
          <a:xfrm>
            <a:off x="5535986" y="1747492"/>
            <a:ext cx="3390591" cy="1699890"/>
          </a:xfrm>
          <a:prstGeom prst="rect">
            <a:avLst/>
          </a:prstGeom>
        </p:spPr>
      </p:pic>
      <p:sp>
        <p:nvSpPr>
          <p:cNvPr id="15" name="Rectangle 14"/>
          <p:cNvSpPr/>
          <p:nvPr/>
        </p:nvSpPr>
        <p:spPr bwMode="auto">
          <a:xfrm>
            <a:off x="6964917" y="2895600"/>
            <a:ext cx="123645" cy="48635"/>
          </a:xfrm>
          <a:prstGeom prst="rect">
            <a:avLst/>
          </a:prstGeom>
          <a:solidFill>
            <a:schemeClr val="lt1">
              <a:alpha val="0"/>
            </a:scheme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255494" y="1980845"/>
            <a:ext cx="245374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solidFill>
                  <a:schemeClr val="tx2"/>
                </a:solidFill>
              </a:rPr>
              <a:t>Covariance Visualization</a:t>
            </a:r>
            <a:endParaRPr lang="en-US" dirty="0">
              <a:solidFill>
                <a:schemeClr val="tx2"/>
              </a:solidFill>
            </a:endParaRPr>
          </a:p>
        </p:txBody>
      </p:sp>
      <p:sp>
        <p:nvSpPr>
          <p:cNvPr id="17" name="TextBox 16"/>
          <p:cNvSpPr txBox="1"/>
          <p:nvPr/>
        </p:nvSpPr>
        <p:spPr>
          <a:xfrm>
            <a:off x="5414423" y="1259613"/>
            <a:ext cx="347655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solidFill>
                  <a:schemeClr val="tx2"/>
                </a:solidFill>
                <a:latin typeface="Garamond" panose="02020404030301010803" pitchFamily="18" charset="0"/>
              </a:rPr>
              <a:t>Climate Change: Anomaly Detection</a:t>
            </a:r>
            <a:endParaRPr lang="en-US" dirty="0">
              <a:solidFill>
                <a:schemeClr val="tx2"/>
              </a:solidFill>
              <a:latin typeface="Garamond" panose="02020404030301010803" pitchFamily="18" charset="0"/>
            </a:endParaRPr>
          </a:p>
        </p:txBody>
      </p:sp>
      <p:sp>
        <p:nvSpPr>
          <p:cNvPr id="2" name="Rectangle 1"/>
          <p:cNvSpPr/>
          <p:nvPr/>
        </p:nvSpPr>
        <p:spPr>
          <a:xfrm>
            <a:off x="4802562" y="5872661"/>
            <a:ext cx="4572000" cy="923330"/>
          </a:xfrm>
          <a:prstGeom prst="rect">
            <a:avLst/>
          </a:prstGeom>
        </p:spPr>
        <p:txBody>
          <a:bodyPr>
            <a:spAutoFit/>
          </a:bodyPr>
          <a:lstStyle/>
          <a:p>
            <a:r>
              <a:rPr lang="en-US" dirty="0">
                <a:solidFill>
                  <a:schemeClr val="tx2"/>
                </a:solidFill>
                <a:latin typeface="Garamond" panose="02020404030301010803" pitchFamily="18" charset="0"/>
              </a:rPr>
              <a:t>Copyright 2015 California Institute of Technology. U.S. Government sponsorship acknowledged.</a:t>
            </a:r>
          </a:p>
        </p:txBody>
      </p:sp>
    </p:spTree>
    <p:extLst>
      <p:ext uri="{BB962C8B-B14F-4D97-AF65-F5344CB8AC3E}">
        <p14:creationId xmlns:p14="http://schemas.microsoft.com/office/powerpoint/2010/main" val="1526831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152400"/>
            <a:ext cx="8229600" cy="1143000"/>
          </a:xfrm>
        </p:spPr>
        <p:txBody>
          <a:bodyPr>
            <a:noAutofit/>
          </a:bodyPr>
          <a:lstStyle/>
          <a:p>
            <a:pPr algn="l"/>
            <a:r>
              <a:rPr lang="en-US" sz="2400" b="1" kern="0" dirty="0" smtClean="0">
                <a:solidFill>
                  <a:srgbClr val="3A5E8C"/>
                </a:solidFill>
                <a:latin typeface="Garamond"/>
              </a:rPr>
              <a:t>A software pipeline</a:t>
            </a:r>
            <a:r>
              <a:rPr lang="en-US" sz="2400" kern="0" dirty="0" smtClean="0">
                <a:solidFill>
                  <a:srgbClr val="3A5E8C"/>
                </a:solidFill>
                <a:latin typeface="Garamond"/>
              </a:rPr>
              <a:t/>
            </a:r>
            <a:br>
              <a:rPr lang="en-US" sz="2400" kern="0" dirty="0" smtClean="0">
                <a:solidFill>
                  <a:srgbClr val="3A5E8C"/>
                </a:solidFill>
                <a:latin typeface="Garamond"/>
              </a:rPr>
            </a:br>
            <a:endParaRPr lang="en-US" sz="2400"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4821973" y="4157439"/>
            <a:ext cx="3132947" cy="369332"/>
          </a:xfrm>
          <a:prstGeom prst="rect">
            <a:avLst/>
          </a:prstGeom>
          <a:noFill/>
        </p:spPr>
        <p:txBody>
          <a:bodyPr wrap="square" rtlCol="0">
            <a:spAutoFit/>
          </a:bodyPr>
          <a:lstStyle/>
          <a:p>
            <a:r>
              <a:rPr lang="en-US" dirty="0" smtClean="0"/>
              <a:t> </a:t>
            </a:r>
            <a:endParaRPr lang="en-US" dirty="0"/>
          </a:p>
        </p:txBody>
      </p:sp>
      <p:pic>
        <p:nvPicPr>
          <p:cNvPr id="46" name="Picture 45">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143000"/>
            <a:ext cx="8079759" cy="4278522"/>
          </a:xfrm>
          <a:prstGeom prst="rect">
            <a:avLst/>
          </a:prstGeom>
        </p:spPr>
      </p:pic>
      <p:sp>
        <p:nvSpPr>
          <p:cNvPr id="2" name="Oval 1"/>
          <p:cNvSpPr/>
          <p:nvPr/>
        </p:nvSpPr>
        <p:spPr>
          <a:xfrm>
            <a:off x="1742618" y="5271479"/>
            <a:ext cx="1447800" cy="885826"/>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Obs (XCO</a:t>
            </a:r>
            <a:r>
              <a:rPr lang="en-US" baseline="-25000" dirty="0" smtClean="0">
                <a:solidFill>
                  <a:schemeClr val="tx1"/>
                </a:solidFill>
              </a:rPr>
              <a:t>2</a:t>
            </a:r>
            <a:r>
              <a:rPr lang="en-US" dirty="0" smtClean="0">
                <a:solidFill>
                  <a:schemeClr val="tx1"/>
                </a:solidFill>
              </a:rPr>
              <a:t>)</a:t>
            </a:r>
            <a:endParaRPr lang="en-US" dirty="0">
              <a:solidFill>
                <a:schemeClr val="tx1"/>
              </a:solidFill>
            </a:endParaRPr>
          </a:p>
        </p:txBody>
      </p:sp>
      <p:sp>
        <p:nvSpPr>
          <p:cNvPr id="11" name="Oval 10"/>
          <p:cNvSpPr/>
          <p:nvPr/>
        </p:nvSpPr>
        <p:spPr>
          <a:xfrm>
            <a:off x="3657600" y="5271479"/>
            <a:ext cx="1447800" cy="885826"/>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Models</a:t>
            </a:r>
            <a:endParaRPr lang="en-US" dirty="0">
              <a:solidFill>
                <a:schemeClr val="tx1"/>
              </a:solidFill>
            </a:endParaRPr>
          </a:p>
        </p:txBody>
      </p:sp>
      <p:sp>
        <p:nvSpPr>
          <p:cNvPr id="12" name="Oval 11"/>
          <p:cNvSpPr/>
          <p:nvPr/>
        </p:nvSpPr>
        <p:spPr>
          <a:xfrm>
            <a:off x="5296942" y="5271479"/>
            <a:ext cx="1447800" cy="885826"/>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Unusual</a:t>
            </a:r>
          </a:p>
          <a:p>
            <a:pPr algn="ctr"/>
            <a:r>
              <a:rPr lang="en-US" dirty="0" smtClean="0">
                <a:solidFill>
                  <a:schemeClr val="tx1"/>
                </a:solidFill>
              </a:rPr>
              <a:t>Patterns</a:t>
            </a:r>
            <a:endParaRPr lang="en-US" dirty="0">
              <a:solidFill>
                <a:schemeClr val="tx1"/>
              </a:solidFill>
            </a:endParaRPr>
          </a:p>
        </p:txBody>
      </p:sp>
      <p:sp>
        <p:nvSpPr>
          <p:cNvPr id="14" name="Oval 13"/>
          <p:cNvSpPr/>
          <p:nvPr/>
        </p:nvSpPr>
        <p:spPr>
          <a:xfrm>
            <a:off x="6937329" y="5271479"/>
            <a:ext cx="1447800" cy="885826"/>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Maps</a:t>
            </a:r>
            <a:endParaRPr lang="en-US" dirty="0">
              <a:solidFill>
                <a:schemeClr val="tx1"/>
              </a:solidFill>
            </a:endParaRPr>
          </a:p>
        </p:txBody>
      </p:sp>
      <p:sp>
        <p:nvSpPr>
          <p:cNvPr id="3" name="TextBox 2"/>
          <p:cNvSpPr txBox="1"/>
          <p:nvPr/>
        </p:nvSpPr>
        <p:spPr>
          <a:xfrm>
            <a:off x="3639855" y="6400800"/>
            <a:ext cx="1610890" cy="369332"/>
          </a:xfrm>
          <a:prstGeom prst="rect">
            <a:avLst/>
          </a:prstGeom>
          <a:noFill/>
          <a:ln>
            <a:solidFill>
              <a:schemeClr val="accent2"/>
            </a:solidFill>
          </a:ln>
        </p:spPr>
        <p:txBody>
          <a:bodyPr wrap="none" rtlCol="0">
            <a:spAutoFit/>
          </a:bodyPr>
          <a:lstStyle/>
          <a:p>
            <a:r>
              <a:rPr lang="en-US" dirty="0" smtClean="0">
                <a:latin typeface="Garamond" panose="02020404030301010803" pitchFamily="18" charset="0"/>
              </a:rPr>
              <a:t>Inverse Models</a:t>
            </a:r>
            <a:endParaRPr lang="en-US" dirty="0">
              <a:latin typeface="Garamond" panose="02020404030301010803" pitchFamily="18" charset="0"/>
            </a:endParaRPr>
          </a:p>
        </p:txBody>
      </p:sp>
    </p:spTree>
    <p:extLst>
      <p:ext uri="{BB962C8B-B14F-4D97-AF65-F5344CB8AC3E}">
        <p14:creationId xmlns:p14="http://schemas.microsoft.com/office/powerpoint/2010/main" val="3306383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44503" y="197764"/>
            <a:ext cx="8229600" cy="1143000"/>
          </a:xfrm>
        </p:spPr>
        <p:txBody>
          <a:bodyPr>
            <a:noAutofit/>
          </a:bodyPr>
          <a:lstStyle/>
          <a:p>
            <a:pPr algn="l"/>
            <a:r>
              <a:rPr lang="en-US" sz="2400" b="1" kern="0" dirty="0" smtClean="0">
                <a:solidFill>
                  <a:srgbClr val="3A5E8C"/>
                </a:solidFill>
                <a:latin typeface="Garamond"/>
              </a:rPr>
              <a:t>Measurements: Fluxes to Concentration (e.g. CO2)</a:t>
            </a:r>
            <a:br>
              <a:rPr lang="en-US" sz="2400" b="1" kern="0" dirty="0" smtClean="0">
                <a:solidFill>
                  <a:srgbClr val="3A5E8C"/>
                </a:solidFill>
                <a:latin typeface="Garamond"/>
              </a:rPr>
            </a:b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096" y="1407709"/>
            <a:ext cx="2507974" cy="2090975"/>
          </a:xfrm>
          <a:prstGeom prst="rect">
            <a:avLst/>
          </a:prstGeom>
        </p:spPr>
      </p:pic>
      <p:sp>
        <p:nvSpPr>
          <p:cNvPr id="10" name="Rounded Rectangle 9"/>
          <p:cNvSpPr/>
          <p:nvPr/>
        </p:nvSpPr>
        <p:spPr>
          <a:xfrm>
            <a:off x="463827" y="1435215"/>
            <a:ext cx="1592911" cy="55502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Natural CO</a:t>
            </a:r>
            <a:r>
              <a:rPr lang="en-US" b="1" baseline="-25000" dirty="0" smtClean="0">
                <a:solidFill>
                  <a:schemeClr val="bg1"/>
                </a:solidFill>
              </a:rPr>
              <a:t>2 </a:t>
            </a:r>
            <a:r>
              <a:rPr lang="en-US" b="1" dirty="0" smtClean="0">
                <a:solidFill>
                  <a:schemeClr val="bg1"/>
                </a:solidFill>
              </a:rPr>
              <a:t>Fluxes</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5078"/>
          <a:stretch/>
        </p:blipFill>
        <p:spPr>
          <a:xfrm>
            <a:off x="463827" y="3845756"/>
            <a:ext cx="2507974" cy="1751366"/>
          </a:xfrm>
          <a:prstGeom prst="rect">
            <a:avLst/>
          </a:prstGeom>
        </p:spPr>
      </p:pic>
      <p:sp>
        <p:nvSpPr>
          <p:cNvPr id="14" name="Rounded Rectangle 13"/>
          <p:cNvSpPr/>
          <p:nvPr/>
        </p:nvSpPr>
        <p:spPr>
          <a:xfrm>
            <a:off x="463827" y="3862131"/>
            <a:ext cx="1381243" cy="521365"/>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a:t>
            </a:r>
            <a:r>
              <a:rPr lang="en-US" b="1" baseline="-25000" dirty="0" smtClean="0"/>
              <a:t>2 </a:t>
            </a:r>
            <a:r>
              <a:rPr lang="en-US" b="1" dirty="0" smtClean="0"/>
              <a:t>FF Emission</a:t>
            </a:r>
            <a:endParaRPr lang="en-US" b="1" dirty="0"/>
          </a:p>
        </p:txBody>
      </p:sp>
      <p:sp>
        <p:nvSpPr>
          <p:cNvPr id="19" name="Rounded Rectangle 18"/>
          <p:cNvSpPr/>
          <p:nvPr/>
        </p:nvSpPr>
        <p:spPr>
          <a:xfrm>
            <a:off x="3726137" y="2277918"/>
            <a:ext cx="1313981" cy="671970"/>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Transport&amp; Mixing</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0090" y="3081590"/>
            <a:ext cx="2505108" cy="1633330"/>
          </a:xfrm>
          <a:prstGeom prst="rect">
            <a:avLst/>
          </a:prstGeom>
        </p:spPr>
      </p:pic>
      <p:sp>
        <p:nvSpPr>
          <p:cNvPr id="21" name="Bent Arrow 20"/>
          <p:cNvSpPr/>
          <p:nvPr/>
        </p:nvSpPr>
        <p:spPr>
          <a:xfrm rot="5400000">
            <a:off x="3369419" y="1049681"/>
            <a:ext cx="728763" cy="1523999"/>
          </a:xfrm>
          <a:prstGeom prst="bentArrow">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rot="16200000" flipV="1">
            <a:off x="3343808" y="4347899"/>
            <a:ext cx="875683" cy="1600199"/>
          </a:xfrm>
          <a:prstGeom prst="bentArrow">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hlinkClick r:id="" action="ppaction://noaction"/>
          </p:cNvPr>
          <p:cNvPicPr>
            <a:picLocks noChangeAspect="1"/>
          </p:cNvPicPr>
          <p:nvPr/>
        </p:nvPicPr>
        <p:blipFill rotWithShape="1">
          <a:blip r:embed="rId6">
            <a:extLst>
              <a:ext uri="{28A0092B-C50C-407E-A947-70E740481C1C}">
                <a14:useLocalDpi xmlns:a14="http://schemas.microsoft.com/office/drawing/2010/main" val="0"/>
              </a:ext>
            </a:extLst>
          </a:blip>
          <a:srcRect t="48086" r="87385" b="39447"/>
          <a:stretch/>
        </p:blipFill>
        <p:spPr>
          <a:xfrm>
            <a:off x="7013593" y="1913139"/>
            <a:ext cx="1942290" cy="1016435"/>
          </a:xfrm>
          <a:prstGeom prst="rect">
            <a:avLst/>
          </a:prstGeom>
        </p:spPr>
      </p:pic>
      <p:sp>
        <p:nvSpPr>
          <p:cNvPr id="24" name="Rounded Rectangle 23"/>
          <p:cNvSpPr/>
          <p:nvPr/>
        </p:nvSpPr>
        <p:spPr>
          <a:xfrm>
            <a:off x="5815198" y="3445306"/>
            <a:ext cx="1923570" cy="659488"/>
          </a:xfrm>
          <a:prstGeom prst="roundRect">
            <a:avLst/>
          </a:prstGeom>
          <a:solidFill>
            <a:schemeClr val="accent2">
              <a:lumMod val="20000"/>
              <a:lumOff val="8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Atmospheric</a:t>
            </a:r>
            <a:r>
              <a:rPr lang="en-US" b="1" dirty="0">
                <a:solidFill>
                  <a:schemeClr val="tx1"/>
                </a:solidFill>
              </a:rPr>
              <a:t> </a:t>
            </a:r>
            <a:r>
              <a:rPr lang="en-US" b="1" dirty="0" smtClean="0">
                <a:solidFill>
                  <a:schemeClr val="tx1"/>
                </a:solidFill>
              </a:rPr>
              <a:t>Measurements</a:t>
            </a:r>
          </a:p>
        </p:txBody>
      </p:sp>
      <p:sp>
        <p:nvSpPr>
          <p:cNvPr id="25" name="Bent Arrow 24"/>
          <p:cNvSpPr/>
          <p:nvPr/>
        </p:nvSpPr>
        <p:spPr>
          <a:xfrm rot="16200000" flipH="1">
            <a:off x="6608014" y="2224713"/>
            <a:ext cx="714438" cy="1450350"/>
          </a:xfrm>
          <a:prstGeom prst="bentArrow">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25" descr="maunaloatower.s.jpg"/>
          <p:cNvPicPr>
            <a:picLocks noChangeAspect="1"/>
          </p:cNvPicPr>
          <p:nvPr/>
        </p:nvPicPr>
        <p:blipFill>
          <a:blip r:embed="rId7" cstate="print"/>
          <a:srcRect l="21333" t="6000" r="20000"/>
          <a:stretch>
            <a:fillRect/>
          </a:stretch>
        </p:blipFill>
        <p:spPr>
          <a:xfrm>
            <a:off x="7920341" y="5157545"/>
            <a:ext cx="739870" cy="1580632"/>
          </a:xfrm>
          <a:prstGeom prst="rect">
            <a:avLst/>
          </a:prstGeom>
        </p:spPr>
      </p:pic>
      <p:sp>
        <p:nvSpPr>
          <p:cNvPr id="27" name="Bent Arrow 26"/>
          <p:cNvSpPr/>
          <p:nvPr/>
        </p:nvSpPr>
        <p:spPr>
          <a:xfrm rot="5400000" flipH="1" flipV="1">
            <a:off x="6656374" y="3918902"/>
            <a:ext cx="714438" cy="1450350"/>
          </a:xfrm>
          <a:prstGeom prst="bentArrow">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Picture 27" descr="2008.png"/>
          <p:cNvPicPr>
            <a:picLocks noChangeAspect="1"/>
          </p:cNvPicPr>
          <p:nvPr/>
        </p:nvPicPr>
        <p:blipFill rotWithShape="1">
          <a:blip r:embed="rId8" cstate="print"/>
          <a:srcRect l="7642" r="7115"/>
          <a:stretch/>
        </p:blipFill>
        <p:spPr>
          <a:xfrm>
            <a:off x="6240058" y="5159280"/>
            <a:ext cx="1675521" cy="1577162"/>
          </a:xfrm>
          <a:prstGeom prst="rect">
            <a:avLst/>
          </a:prstGeom>
        </p:spPr>
      </p:pic>
      <p:sp>
        <p:nvSpPr>
          <p:cNvPr id="2" name="TextBox 1"/>
          <p:cNvSpPr txBox="1"/>
          <p:nvPr/>
        </p:nvSpPr>
        <p:spPr>
          <a:xfrm>
            <a:off x="411439" y="5742270"/>
            <a:ext cx="4108173" cy="923330"/>
          </a:xfrm>
          <a:prstGeom prst="rect">
            <a:avLst/>
          </a:prstGeom>
          <a:noFill/>
        </p:spPr>
        <p:txBody>
          <a:bodyPr wrap="square" rtlCol="0">
            <a:spAutoFit/>
          </a:bodyPr>
          <a:lstStyle/>
          <a:p>
            <a:r>
              <a:rPr lang="en-US" b="1" dirty="0" smtClean="0">
                <a:solidFill>
                  <a:schemeClr val="tx2"/>
                </a:solidFill>
                <a:latin typeface="Garamond" panose="02020404030301010803" pitchFamily="18" charset="0"/>
              </a:rPr>
              <a:t>99.1 million metric tons of </a:t>
            </a:r>
          </a:p>
          <a:p>
            <a:r>
              <a:rPr lang="en-US" b="1" dirty="0" smtClean="0">
                <a:solidFill>
                  <a:schemeClr val="tx2"/>
                </a:solidFill>
                <a:latin typeface="Garamond" panose="02020404030301010803" pitchFamily="18" charset="0"/>
              </a:rPr>
              <a:t>CO2 (FF) released in </a:t>
            </a:r>
          </a:p>
          <a:p>
            <a:r>
              <a:rPr lang="en-US" b="1" dirty="0" smtClean="0">
                <a:solidFill>
                  <a:schemeClr val="tx2"/>
                </a:solidFill>
                <a:latin typeface="Garamond" panose="02020404030301010803" pitchFamily="18" charset="0"/>
              </a:rPr>
              <a:t>atmosphere in 2010 from LA county</a:t>
            </a:r>
            <a:endParaRPr lang="en-US" b="1" dirty="0">
              <a:solidFill>
                <a:schemeClr val="tx2"/>
              </a:solidFill>
              <a:latin typeface="Garamond" panose="02020404030301010803" pitchFamily="18" charset="0"/>
            </a:endParaRPr>
          </a:p>
        </p:txBody>
      </p:sp>
      <p:sp>
        <p:nvSpPr>
          <p:cNvPr id="3" name="TextBox 2"/>
          <p:cNvSpPr txBox="1"/>
          <p:nvPr/>
        </p:nvSpPr>
        <p:spPr>
          <a:xfrm>
            <a:off x="6912299" y="1124056"/>
            <a:ext cx="2231701" cy="923330"/>
          </a:xfrm>
          <a:prstGeom prst="rect">
            <a:avLst/>
          </a:prstGeom>
          <a:noFill/>
        </p:spPr>
        <p:txBody>
          <a:bodyPr wrap="none" rtlCol="0">
            <a:spAutoFit/>
          </a:bodyPr>
          <a:lstStyle/>
          <a:p>
            <a:r>
              <a:rPr lang="en-US" b="1" dirty="0" smtClean="0">
                <a:solidFill>
                  <a:schemeClr val="tx2"/>
                </a:solidFill>
                <a:latin typeface="Garamond" panose="02020404030301010803" pitchFamily="18" charset="0"/>
              </a:rPr>
              <a:t>Molecules of CO2</a:t>
            </a:r>
          </a:p>
          <a:p>
            <a:r>
              <a:rPr lang="en-US" b="1" dirty="0" smtClean="0">
                <a:solidFill>
                  <a:schemeClr val="tx2"/>
                </a:solidFill>
                <a:latin typeface="Garamond" panose="02020404030301010803" pitchFamily="18" charset="0"/>
              </a:rPr>
              <a:t>in Million Molecules</a:t>
            </a:r>
          </a:p>
          <a:p>
            <a:r>
              <a:rPr lang="en-US" b="1" dirty="0" smtClean="0">
                <a:solidFill>
                  <a:schemeClr val="tx2"/>
                </a:solidFill>
                <a:latin typeface="Garamond" panose="02020404030301010803" pitchFamily="18" charset="0"/>
              </a:rPr>
              <a:t>of Air (PPM)</a:t>
            </a:r>
            <a:endParaRPr lang="en-US" b="1" dirty="0">
              <a:solidFill>
                <a:schemeClr val="tx2"/>
              </a:solidFill>
              <a:latin typeface="Garamond" panose="02020404030301010803" pitchFamily="18" charset="0"/>
            </a:endParaRPr>
          </a:p>
        </p:txBody>
      </p:sp>
    </p:spTree>
    <p:extLst>
      <p:ext uri="{BB962C8B-B14F-4D97-AF65-F5344CB8AC3E}">
        <p14:creationId xmlns:p14="http://schemas.microsoft.com/office/powerpoint/2010/main" val="2967291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0970" y="378448"/>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kern="0" dirty="0" smtClean="0">
                <a:solidFill>
                  <a:srgbClr val="3A5E8C"/>
                </a:solidFill>
                <a:latin typeface="Garamond"/>
              </a:rPr>
              <a:t>Inversions: </a:t>
            </a:r>
            <a:r>
              <a:rPr lang="en-US" sz="2400" b="1" kern="0" dirty="0">
                <a:solidFill>
                  <a:srgbClr val="3A5E8C"/>
                </a:solidFill>
                <a:latin typeface="Garamond"/>
              </a:rPr>
              <a:t>Concentrations to Fluxes</a:t>
            </a:r>
            <a:r>
              <a:rPr lang="en-US" sz="2400" kern="0" dirty="0">
                <a:solidFill>
                  <a:srgbClr val="3A5E8C"/>
                </a:solidFill>
                <a:latin typeface="Garamond"/>
              </a:rPr>
              <a:t/>
            </a:r>
            <a:br>
              <a:rPr lang="en-US" sz="2400" kern="0" dirty="0">
                <a:solidFill>
                  <a:srgbClr val="3A5E8C"/>
                </a:solidFill>
                <a:latin typeface="Garamond"/>
              </a:rPr>
            </a:br>
            <a:r>
              <a:rPr lang="en-US" sz="2800" kern="0" dirty="0" smtClean="0">
                <a:solidFill>
                  <a:srgbClr val="3A5E8C"/>
                </a:solidFill>
                <a:latin typeface="Garamond"/>
              </a:rPr>
              <a:t/>
            </a:r>
            <a:br>
              <a:rPr lang="en-US" sz="2800" kern="0" dirty="0" smtClean="0">
                <a:solidFill>
                  <a:srgbClr val="3A5E8C"/>
                </a:solidFill>
                <a:latin typeface="Garamond"/>
              </a:rPr>
            </a:br>
            <a:endParaRPr lang="en-US" sz="2800" dirty="0"/>
          </a:p>
        </p:txBody>
      </p:sp>
      <p:cxnSp>
        <p:nvCxnSpPr>
          <p:cNvPr id="3" name="Straight Connector 20"/>
          <p:cNvCxnSpPr>
            <a:cxnSpLocks noChangeShapeType="1"/>
          </p:cNvCxnSpPr>
          <p:nvPr/>
        </p:nvCxnSpPr>
        <p:spPr bwMode="auto">
          <a:xfrm>
            <a:off x="186395" y="762000"/>
            <a:ext cx="7974243" cy="0"/>
          </a:xfrm>
          <a:prstGeom prst="line">
            <a:avLst/>
          </a:prstGeom>
          <a:noFill/>
          <a:ln w="9525" algn="ctr">
            <a:solidFill>
              <a:srgbClr val="3A5E8C"/>
            </a:solidFill>
            <a:round/>
            <a:headEnd/>
            <a:tailEnd/>
          </a:ln>
        </p:spPr>
      </p:cxnSp>
      <p:grpSp>
        <p:nvGrpSpPr>
          <p:cNvPr id="21" name="Group 20"/>
          <p:cNvGrpSpPr/>
          <p:nvPr/>
        </p:nvGrpSpPr>
        <p:grpSpPr>
          <a:xfrm>
            <a:off x="508086" y="1806930"/>
            <a:ext cx="2013149" cy="1866973"/>
            <a:chOff x="1032070" y="1943153"/>
            <a:chExt cx="2008057" cy="1866973"/>
          </a:xfrm>
        </p:grpSpPr>
        <p:pic>
          <p:nvPicPr>
            <p:cNvPr id="22" name="Picture 21"/>
            <p:cNvPicPr>
              <a:picLocks noChangeAspect="1"/>
            </p:cNvPicPr>
            <p:nvPr/>
          </p:nvPicPr>
          <p:blipFill rotWithShape="1">
            <a:blip r:embed="rId3" cstate="print"/>
            <a:srcRect b="8968"/>
            <a:stretch/>
          </p:blipFill>
          <p:spPr>
            <a:xfrm>
              <a:off x="1032070" y="2439150"/>
              <a:ext cx="2008057" cy="1370976"/>
            </a:xfrm>
            <a:prstGeom prst="rect">
              <a:avLst/>
            </a:prstGeom>
            <a:ln w="25400">
              <a:solidFill>
                <a:schemeClr val="tx1"/>
              </a:solidFill>
            </a:ln>
          </p:spPr>
        </p:pic>
        <p:sp>
          <p:nvSpPr>
            <p:cNvPr id="23" name="TextBox 22"/>
            <p:cNvSpPr txBox="1"/>
            <p:nvPr/>
          </p:nvSpPr>
          <p:spPr>
            <a:xfrm>
              <a:off x="1048283" y="1943153"/>
              <a:ext cx="1991844" cy="381264"/>
            </a:xfrm>
            <a:prstGeom prst="rect">
              <a:avLst/>
            </a:prstGeom>
            <a:noFill/>
            <a:ln w="28575">
              <a:solidFill>
                <a:schemeClr val="tx1"/>
              </a:solidFill>
            </a:ln>
          </p:spPr>
          <p:txBody>
            <a:bodyPr wrap="square" rtlCol="0">
              <a:spAutoFit/>
            </a:bodyPr>
            <a:lstStyle/>
            <a:p>
              <a:r>
                <a:rPr lang="en-US" dirty="0" smtClean="0">
                  <a:latin typeface="Garamond" panose="02020404030301010803" pitchFamily="18" charset="0"/>
                </a:rPr>
                <a:t>CO</a:t>
              </a:r>
              <a:r>
                <a:rPr lang="en-US" baseline="-25000" dirty="0" smtClean="0">
                  <a:latin typeface="Garamond" panose="02020404030301010803" pitchFamily="18" charset="0"/>
                </a:rPr>
                <a:t>2 </a:t>
              </a:r>
              <a:r>
                <a:rPr lang="en-US" dirty="0" smtClean="0">
                  <a:latin typeface="Garamond" panose="02020404030301010803" pitchFamily="18" charset="0"/>
                </a:rPr>
                <a:t>Concentrations</a:t>
              </a:r>
              <a:endParaRPr lang="en-US" dirty="0">
                <a:latin typeface="Garamond" panose="02020404030301010803" pitchFamily="18" charset="0"/>
              </a:endParaRPr>
            </a:p>
          </p:txBody>
        </p:sp>
      </p:grpSp>
      <p:sp>
        <p:nvSpPr>
          <p:cNvPr id="24" name="Text Box 10"/>
          <p:cNvSpPr txBox="1">
            <a:spLocks noChangeArrowheads="1"/>
          </p:cNvSpPr>
          <p:nvPr/>
        </p:nvSpPr>
        <p:spPr bwMode="auto">
          <a:xfrm>
            <a:off x="4303485" y="3979149"/>
            <a:ext cx="1721452" cy="625564"/>
          </a:xfrm>
          <a:prstGeom prst="rect">
            <a:avLst/>
          </a:prstGeom>
          <a:solidFill>
            <a:schemeClr val="accent5">
              <a:lumMod val="75000"/>
            </a:schemeClr>
          </a:solidFill>
          <a:ln w="25400">
            <a:solidFill>
              <a:schemeClr val="tx1"/>
            </a:solidFill>
            <a:miter lim="800000"/>
            <a:headEnd/>
            <a:tailEnd/>
          </a:ln>
        </p:spPr>
        <p:txBody>
          <a:bodyPr anchor="ctr" anchorCtr="1"/>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a:spcBef>
                <a:spcPct val="50000"/>
              </a:spcBef>
              <a:defRPr/>
            </a:pPr>
            <a:r>
              <a:rPr lang="en-US" b="1" kern="0" dirty="0" smtClean="0">
                <a:solidFill>
                  <a:schemeClr val="bg1"/>
                </a:solidFill>
                <a:latin typeface="Garamond" panose="02020404030301010803" pitchFamily="18" charset="0"/>
              </a:rPr>
              <a:t>Inversions</a:t>
            </a:r>
          </a:p>
        </p:txBody>
      </p:sp>
      <p:sp>
        <p:nvSpPr>
          <p:cNvPr id="25" name="Text Box 11"/>
          <p:cNvSpPr txBox="1">
            <a:spLocks noChangeArrowheads="1"/>
          </p:cNvSpPr>
          <p:nvPr/>
        </p:nvSpPr>
        <p:spPr bwMode="auto">
          <a:xfrm>
            <a:off x="7027349" y="3892780"/>
            <a:ext cx="1747842" cy="964046"/>
          </a:xfrm>
          <a:prstGeom prst="rect">
            <a:avLst/>
          </a:prstGeom>
          <a:solidFill>
            <a:schemeClr val="accent3">
              <a:lumMod val="75000"/>
            </a:schemeClr>
          </a:solidFill>
          <a:ln w="25400">
            <a:solidFill>
              <a:schemeClr val="tx1"/>
            </a:solidFill>
            <a:miter lim="800000"/>
            <a:headEnd/>
            <a:tailEnd/>
          </a:ln>
        </p:spPr>
        <p:txBody>
          <a:bodyPr anchor="ctr" anchorCtr="1"/>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a:defRPr/>
            </a:pPr>
            <a:r>
              <a:rPr lang="en-US" b="1" kern="0" dirty="0" smtClean="0">
                <a:solidFill>
                  <a:schemeClr val="bg1"/>
                </a:solidFill>
                <a:latin typeface="Garamond" panose="02020404030301010803" pitchFamily="18" charset="0"/>
              </a:rPr>
              <a:t>CO2 Emissions</a:t>
            </a:r>
          </a:p>
        </p:txBody>
      </p:sp>
      <p:grpSp>
        <p:nvGrpSpPr>
          <p:cNvPr id="27" name="Group 26"/>
          <p:cNvGrpSpPr/>
          <p:nvPr/>
        </p:nvGrpSpPr>
        <p:grpSpPr>
          <a:xfrm>
            <a:off x="506766" y="4052375"/>
            <a:ext cx="2040334" cy="1940951"/>
            <a:chOff x="1022560" y="3357877"/>
            <a:chExt cx="1972182" cy="1940951"/>
          </a:xfrm>
        </p:grpSpPr>
        <p:pic>
          <p:nvPicPr>
            <p:cNvPr id="28" name="Picture 1" descr="Screenshot-view-sensitivity_map_na.jpg"/>
            <p:cNvPicPr>
              <a:picLocks noChangeAspect="1"/>
            </p:cNvPicPr>
            <p:nvPr/>
          </p:nvPicPr>
          <p:blipFill>
            <a:blip r:embed="rId4" cstate="print">
              <a:extLst>
                <a:ext uri="{28A0092B-C50C-407E-A947-70E740481C1C}">
                  <a14:useLocalDpi xmlns:a14="http://schemas.microsoft.com/office/drawing/2010/main" val="0"/>
                </a:ext>
              </a:extLst>
            </a:blip>
            <a:srcRect l="27692" t="16663" r="-264" b="13681"/>
            <a:stretch>
              <a:fillRect/>
            </a:stretch>
          </p:blipFill>
          <p:spPr bwMode="auto">
            <a:xfrm>
              <a:off x="1037190" y="3895256"/>
              <a:ext cx="1943900" cy="140357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22560" y="3357877"/>
              <a:ext cx="1972182" cy="369332"/>
            </a:xfrm>
            <a:prstGeom prst="rect">
              <a:avLst/>
            </a:prstGeom>
            <a:noFill/>
            <a:ln w="28575">
              <a:solidFill>
                <a:schemeClr val="tx1"/>
              </a:solidFill>
            </a:ln>
          </p:spPr>
          <p:txBody>
            <a:bodyPr wrap="square" rtlCol="0">
              <a:spAutoFit/>
            </a:bodyPr>
            <a:lstStyle/>
            <a:p>
              <a:r>
                <a:rPr lang="en-US" dirty="0" smtClean="0">
                  <a:latin typeface="Garamond" panose="02020404030301010803" pitchFamily="18" charset="0"/>
                </a:rPr>
                <a:t>Transport Model</a:t>
              </a:r>
              <a:endParaRPr lang="en-US" dirty="0">
                <a:latin typeface="Garamond" panose="02020404030301010803" pitchFamily="18" charset="0"/>
              </a:endParaRPr>
            </a:p>
          </p:txBody>
        </p:sp>
      </p:grpSp>
      <p:grpSp>
        <p:nvGrpSpPr>
          <p:cNvPr id="32" name="Group 31"/>
          <p:cNvGrpSpPr/>
          <p:nvPr/>
        </p:nvGrpSpPr>
        <p:grpSpPr>
          <a:xfrm>
            <a:off x="2590800" y="5864567"/>
            <a:ext cx="2472214" cy="646331"/>
            <a:chOff x="3006547" y="5300091"/>
            <a:chExt cx="2046306" cy="646331"/>
          </a:xfrm>
        </p:grpSpPr>
        <p:sp>
          <p:nvSpPr>
            <p:cNvPr id="33" name="Text Box 32"/>
            <p:cNvSpPr txBox="1">
              <a:spLocks noChangeArrowheads="1"/>
            </p:cNvSpPr>
            <p:nvPr/>
          </p:nvSpPr>
          <p:spPr bwMode="auto">
            <a:xfrm>
              <a:off x="4347292" y="5300091"/>
              <a:ext cx="705561" cy="64633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defRPr/>
              </a:pPr>
              <a:r>
                <a:rPr lang="en-US" sz="3600" b="1" dirty="0" smtClean="0">
                  <a:latin typeface="Clarendon Light" pitchFamily="18" charset="0"/>
                  <a:sym typeface="Symbol" pitchFamily="18" charset="2"/>
                </a:rPr>
                <a:t></a:t>
              </a:r>
              <a:r>
                <a:rPr lang="en-US" i="1" baseline="-25000" dirty="0" smtClean="0">
                  <a:latin typeface="Clarendon Light" pitchFamily="18" charset="0"/>
                  <a:sym typeface="Symbol" pitchFamily="18" charset="2"/>
                </a:rPr>
                <a:t>Q</a:t>
              </a:r>
              <a:endParaRPr lang="en-US" i="1" kern="0" dirty="0" smtClean="0">
                <a:sym typeface="Symbol" charset="0"/>
              </a:endParaRPr>
            </a:p>
          </p:txBody>
        </p:sp>
        <p:sp>
          <p:nvSpPr>
            <p:cNvPr id="34" name="TextBox 33"/>
            <p:cNvSpPr txBox="1"/>
            <p:nvPr/>
          </p:nvSpPr>
          <p:spPr>
            <a:xfrm>
              <a:off x="3006547" y="5300091"/>
              <a:ext cx="1340745" cy="646331"/>
            </a:xfrm>
            <a:prstGeom prst="rect">
              <a:avLst/>
            </a:prstGeom>
            <a:noFill/>
            <a:ln w="28575">
              <a:solidFill>
                <a:schemeClr val="tx1"/>
              </a:solidFill>
            </a:ln>
          </p:spPr>
          <p:txBody>
            <a:bodyPr wrap="square" rtlCol="0">
              <a:spAutoFit/>
            </a:bodyPr>
            <a:lstStyle/>
            <a:p>
              <a:r>
                <a:rPr lang="en-US" b="1" dirty="0" smtClean="0">
                  <a:solidFill>
                    <a:schemeClr val="accent1"/>
                  </a:solidFill>
                  <a:latin typeface="Garamond" panose="02020404030301010803" pitchFamily="18" charset="0"/>
                </a:rPr>
                <a:t>Prior Covariance </a:t>
              </a:r>
            </a:p>
          </p:txBody>
        </p:sp>
      </p:grpSp>
      <p:sp>
        <p:nvSpPr>
          <p:cNvPr id="36" name="TextBox 35"/>
          <p:cNvSpPr txBox="1"/>
          <p:nvPr/>
        </p:nvSpPr>
        <p:spPr>
          <a:xfrm>
            <a:off x="3032055" y="1968444"/>
            <a:ext cx="1144879" cy="369332"/>
          </a:xfrm>
          <a:prstGeom prst="rect">
            <a:avLst/>
          </a:prstGeom>
          <a:noFill/>
          <a:ln w="28575">
            <a:solidFill>
              <a:schemeClr val="tx1"/>
            </a:solidFill>
          </a:ln>
        </p:spPr>
        <p:txBody>
          <a:bodyPr wrap="square" rtlCol="0">
            <a:spAutoFit/>
          </a:bodyPr>
          <a:lstStyle/>
          <a:p>
            <a:pPr algn="ctr"/>
            <a:r>
              <a:rPr lang="en-US" dirty="0" smtClean="0">
                <a:latin typeface="Garamond" panose="02020404030301010803" pitchFamily="18" charset="0"/>
              </a:rPr>
              <a:t>Prior</a:t>
            </a:r>
            <a:endParaRPr lang="en-US" dirty="0">
              <a:latin typeface="Garamond" panose="02020404030301010803" pitchFamily="18" charset="0"/>
            </a:endParaRPr>
          </a:p>
        </p:txBody>
      </p:sp>
      <p:pic>
        <p:nvPicPr>
          <p:cNvPr id="35" name="Picture 34" descr="http://internetcensus2012.bitbucket.org/images/worldmap_16to9_1600x900.png"/>
          <p:cNvPicPr/>
          <p:nvPr/>
        </p:nvPicPr>
        <p:blipFill rotWithShape="1">
          <a:blip r:embed="rId5" cstate="print">
            <a:extLst>
              <a:ext uri="{28A0092B-C50C-407E-A947-70E740481C1C}">
                <a14:useLocalDpi xmlns:a14="http://schemas.microsoft.com/office/drawing/2010/main" val="0"/>
              </a:ext>
            </a:extLst>
          </a:blip>
          <a:srcRect r="58657" b="46781"/>
          <a:stretch/>
        </p:blipFill>
        <p:spPr bwMode="auto">
          <a:xfrm>
            <a:off x="6109328" y="1298229"/>
            <a:ext cx="2445494" cy="1675061"/>
          </a:xfrm>
          <a:prstGeom prst="rect">
            <a:avLst/>
          </a:prstGeom>
          <a:noFill/>
          <a:ln>
            <a:noFill/>
          </a:ln>
          <a:extLst>
            <a:ext uri="{53640926-AAD7-44D8-BBD7-CCE9431645EC}">
              <a14:shadowObscured xmlns:a14="http://schemas.microsoft.com/office/drawing/2010/main"/>
            </a:ext>
          </a:extLst>
        </p:spPr>
      </p:pic>
      <p:sp>
        <p:nvSpPr>
          <p:cNvPr id="37" name="Bent Arrow 36"/>
          <p:cNvSpPr/>
          <p:nvPr/>
        </p:nvSpPr>
        <p:spPr>
          <a:xfrm rot="10800000">
            <a:off x="6021288" y="2973290"/>
            <a:ext cx="411480" cy="1188720"/>
          </a:xfrm>
          <a:prstGeom prst="bentArrow">
            <a:avLst>
              <a:gd name="adj1" fmla="val 25000"/>
              <a:gd name="adj2" fmla="val 25000"/>
              <a:gd name="adj3" fmla="val 25000"/>
              <a:gd name="adj4" fmla="val 5575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wn Arrow 8"/>
          <p:cNvSpPr/>
          <p:nvPr/>
        </p:nvSpPr>
        <p:spPr>
          <a:xfrm>
            <a:off x="4979968" y="2625866"/>
            <a:ext cx="247121" cy="1325035"/>
          </a:xfrm>
          <a:prstGeom prst="down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flipV="1">
            <a:off x="4971288" y="4632960"/>
            <a:ext cx="192923" cy="1231607"/>
          </a:xfrm>
          <a:prstGeom prst="down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Bent Arrow 38"/>
          <p:cNvSpPr/>
          <p:nvPr/>
        </p:nvSpPr>
        <p:spPr>
          <a:xfrm rot="5400000">
            <a:off x="3407071" y="2726455"/>
            <a:ext cx="411643" cy="2131587"/>
          </a:xfrm>
          <a:prstGeom prst="ben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ent Arrow 39"/>
          <p:cNvSpPr/>
          <p:nvPr/>
        </p:nvSpPr>
        <p:spPr>
          <a:xfrm rot="16200000" flipV="1">
            <a:off x="3410950" y="3751236"/>
            <a:ext cx="411643" cy="2131587"/>
          </a:xfrm>
          <a:prstGeom prst="ben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4" name="Group 43"/>
          <p:cNvGrpSpPr/>
          <p:nvPr/>
        </p:nvGrpSpPr>
        <p:grpSpPr>
          <a:xfrm>
            <a:off x="5087586" y="5864567"/>
            <a:ext cx="2472214" cy="646331"/>
            <a:chOff x="3006546" y="5300091"/>
            <a:chExt cx="2046307" cy="646331"/>
          </a:xfrm>
        </p:grpSpPr>
        <p:sp>
          <p:nvSpPr>
            <p:cNvPr id="45" name="Text Box 32"/>
            <p:cNvSpPr txBox="1">
              <a:spLocks noChangeArrowheads="1"/>
            </p:cNvSpPr>
            <p:nvPr/>
          </p:nvSpPr>
          <p:spPr bwMode="auto">
            <a:xfrm>
              <a:off x="4347292" y="5300091"/>
              <a:ext cx="705561" cy="64633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defRPr/>
              </a:pPr>
              <a:r>
                <a:rPr lang="en-US" sz="3600" b="1" dirty="0" smtClean="0">
                  <a:latin typeface="Clarendon Light" pitchFamily="18" charset="0"/>
                  <a:sym typeface="Symbol" pitchFamily="18" charset="2"/>
                </a:rPr>
                <a:t></a:t>
              </a:r>
              <a:r>
                <a:rPr lang="en-US" i="1" baseline="-25000" dirty="0" smtClean="0">
                  <a:latin typeface="Clarendon Light" pitchFamily="18" charset="0"/>
                  <a:sym typeface="Symbol" pitchFamily="18" charset="2"/>
                </a:rPr>
                <a:t>R</a:t>
              </a:r>
              <a:endParaRPr lang="en-US" i="1" kern="0" dirty="0" smtClean="0">
                <a:sym typeface="Symbol" charset="0"/>
              </a:endParaRPr>
            </a:p>
          </p:txBody>
        </p:sp>
        <p:sp>
          <p:nvSpPr>
            <p:cNvPr id="46" name="TextBox 45"/>
            <p:cNvSpPr txBox="1"/>
            <p:nvPr/>
          </p:nvSpPr>
          <p:spPr>
            <a:xfrm>
              <a:off x="3006546" y="5300091"/>
              <a:ext cx="1340745" cy="646331"/>
            </a:xfrm>
            <a:prstGeom prst="rect">
              <a:avLst/>
            </a:prstGeom>
            <a:noFill/>
            <a:ln w="28575">
              <a:solidFill>
                <a:schemeClr val="tx1"/>
              </a:solidFill>
            </a:ln>
          </p:spPr>
          <p:txBody>
            <a:bodyPr wrap="square" rtlCol="0">
              <a:spAutoFit/>
            </a:bodyPr>
            <a:lstStyle/>
            <a:p>
              <a:r>
                <a:rPr lang="en-US" b="1" dirty="0" smtClean="0">
                  <a:solidFill>
                    <a:schemeClr val="accent1"/>
                  </a:solidFill>
                  <a:latin typeface="Garamond" panose="02020404030301010803" pitchFamily="18" charset="0"/>
                </a:rPr>
                <a:t>Measurement</a:t>
              </a:r>
            </a:p>
            <a:p>
              <a:r>
                <a:rPr lang="en-US" b="1" dirty="0" smtClean="0">
                  <a:solidFill>
                    <a:schemeClr val="accent1"/>
                  </a:solidFill>
                  <a:latin typeface="Garamond" panose="02020404030301010803" pitchFamily="18" charset="0"/>
                </a:rPr>
                <a:t>Covariance </a:t>
              </a:r>
            </a:p>
          </p:txBody>
        </p:sp>
      </p:grpSp>
      <p:sp>
        <p:nvSpPr>
          <p:cNvPr id="47" name="Down Arrow 46"/>
          <p:cNvSpPr/>
          <p:nvPr/>
        </p:nvSpPr>
        <p:spPr>
          <a:xfrm rot="16200000">
            <a:off x="6410018" y="3903200"/>
            <a:ext cx="228600" cy="1006061"/>
          </a:xfrm>
          <a:prstGeom prst="down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3426" y="6187732"/>
            <a:ext cx="2169248" cy="646331"/>
          </a:xfrm>
          <a:prstGeom prst="rect">
            <a:avLst/>
          </a:prstGeom>
          <a:noFill/>
        </p:spPr>
        <p:txBody>
          <a:bodyPr wrap="none" rtlCol="0">
            <a:spAutoFit/>
          </a:bodyPr>
          <a:lstStyle/>
          <a:p>
            <a:r>
              <a:rPr lang="en-US" b="1" dirty="0" smtClean="0">
                <a:solidFill>
                  <a:schemeClr val="accent1"/>
                </a:solidFill>
                <a:latin typeface="Garamond" panose="02020404030301010803" pitchFamily="18" charset="0"/>
              </a:rPr>
              <a:t>Moves Air with CO2</a:t>
            </a:r>
          </a:p>
          <a:p>
            <a:r>
              <a:rPr lang="en-US" b="1" dirty="0" smtClean="0">
                <a:solidFill>
                  <a:schemeClr val="accent1"/>
                </a:solidFill>
                <a:latin typeface="Garamond" panose="02020404030301010803" pitchFamily="18" charset="0"/>
              </a:rPr>
              <a:t>Molecules</a:t>
            </a:r>
            <a:endParaRPr lang="en-US" b="1" dirty="0">
              <a:solidFill>
                <a:schemeClr val="accent1"/>
              </a:solidFill>
              <a:latin typeface="Garamond" panose="02020404030301010803" pitchFamily="18" charset="0"/>
            </a:endParaRPr>
          </a:p>
        </p:txBody>
      </p:sp>
      <p:pic>
        <p:nvPicPr>
          <p:cNvPr id="6" name="Picture 5"/>
          <p:cNvPicPr>
            <a:picLocks noChangeAspect="1"/>
          </p:cNvPicPr>
          <p:nvPr/>
        </p:nvPicPr>
        <p:blipFill rotWithShape="1">
          <a:blip r:embed="rId6"/>
          <a:srcRect t="-1" b="457"/>
          <a:stretch/>
        </p:blipFill>
        <p:spPr>
          <a:xfrm>
            <a:off x="4185770" y="1232873"/>
            <a:ext cx="1930797" cy="1738927"/>
          </a:xfrm>
          <a:prstGeom prst="rect">
            <a:avLst/>
          </a:prstGeom>
        </p:spPr>
      </p:pic>
      <p:sp>
        <p:nvSpPr>
          <p:cNvPr id="7" name="TextBox 6"/>
          <p:cNvSpPr txBox="1"/>
          <p:nvPr/>
        </p:nvSpPr>
        <p:spPr>
          <a:xfrm>
            <a:off x="4415249" y="853368"/>
            <a:ext cx="2969083" cy="369332"/>
          </a:xfrm>
          <a:prstGeom prst="rect">
            <a:avLst/>
          </a:prstGeom>
          <a:noFill/>
        </p:spPr>
        <p:txBody>
          <a:bodyPr wrap="none" rtlCol="0">
            <a:spAutoFit/>
          </a:bodyPr>
          <a:lstStyle/>
          <a:p>
            <a:r>
              <a:rPr lang="en-US" b="1" dirty="0" smtClean="0">
                <a:solidFill>
                  <a:schemeClr val="accent1"/>
                </a:solidFill>
                <a:latin typeface="Garamond" panose="02020404030301010803" pitchFamily="18" charset="0"/>
              </a:rPr>
              <a:t>Mean Natural and FF fluxes</a:t>
            </a:r>
            <a:endParaRPr lang="en-US" b="1" dirty="0">
              <a:solidFill>
                <a:schemeClr val="accent1"/>
              </a:solidFill>
              <a:latin typeface="Garamond" panose="02020404030301010803" pitchFamily="18" charset="0"/>
            </a:endParaRPr>
          </a:p>
        </p:txBody>
      </p:sp>
      <p:sp>
        <p:nvSpPr>
          <p:cNvPr id="10" name="TextBox 9"/>
          <p:cNvSpPr txBox="1"/>
          <p:nvPr/>
        </p:nvSpPr>
        <p:spPr>
          <a:xfrm>
            <a:off x="4188750" y="1234385"/>
            <a:ext cx="941283" cy="369332"/>
          </a:xfrm>
          <a:prstGeom prst="rect">
            <a:avLst/>
          </a:prstGeom>
          <a:noFill/>
        </p:spPr>
        <p:txBody>
          <a:bodyPr wrap="none" rtlCol="0">
            <a:spAutoFit/>
          </a:bodyPr>
          <a:lstStyle/>
          <a:p>
            <a:r>
              <a:rPr lang="en-US" b="1" dirty="0" smtClean="0">
                <a:solidFill>
                  <a:schemeClr val="accent1"/>
                </a:solidFill>
                <a:latin typeface="Garamond" panose="02020404030301010803" pitchFamily="18" charset="0"/>
              </a:rPr>
              <a:t>Natural</a:t>
            </a:r>
            <a:endParaRPr lang="en-US" b="1" dirty="0">
              <a:solidFill>
                <a:schemeClr val="accent1"/>
              </a:solidFill>
              <a:latin typeface="Garamond" panose="02020404030301010803" pitchFamily="18" charset="0"/>
            </a:endParaRPr>
          </a:p>
        </p:txBody>
      </p:sp>
      <p:sp>
        <p:nvSpPr>
          <p:cNvPr id="41" name="TextBox 40"/>
          <p:cNvSpPr txBox="1"/>
          <p:nvPr/>
        </p:nvSpPr>
        <p:spPr>
          <a:xfrm>
            <a:off x="6089607" y="1232618"/>
            <a:ext cx="1255472" cy="369332"/>
          </a:xfrm>
          <a:prstGeom prst="rect">
            <a:avLst/>
          </a:prstGeom>
          <a:noFill/>
        </p:spPr>
        <p:txBody>
          <a:bodyPr wrap="none" rtlCol="0">
            <a:spAutoFit/>
          </a:bodyPr>
          <a:lstStyle/>
          <a:p>
            <a:r>
              <a:rPr lang="en-US" b="1" dirty="0" smtClean="0">
                <a:solidFill>
                  <a:schemeClr val="bg1"/>
                </a:solidFill>
                <a:latin typeface="Garamond" panose="02020404030301010803" pitchFamily="18" charset="0"/>
              </a:rPr>
              <a:t>Fossil Fuel</a:t>
            </a:r>
            <a:endParaRPr lang="en-US"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592560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42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8973" y="246539"/>
            <a:ext cx="8229600" cy="1143000"/>
          </a:xfrm>
        </p:spPr>
        <p:txBody>
          <a:bodyPr>
            <a:noAutofit/>
          </a:bodyPr>
          <a:lstStyle/>
          <a:p>
            <a:pPr algn="l"/>
            <a:r>
              <a:rPr lang="en-US" sz="2400" b="1" kern="0" dirty="0" smtClean="0">
                <a:solidFill>
                  <a:srgbClr val="3A5E8C"/>
                </a:solidFill>
                <a:latin typeface="Garamond"/>
              </a:rPr>
              <a:t>Inverse Modeling Equation</a:t>
            </a:r>
            <a:br>
              <a:rPr lang="en-US" sz="2400" b="1" kern="0" dirty="0" smtClean="0">
                <a:solidFill>
                  <a:srgbClr val="3A5E8C"/>
                </a:solidFill>
                <a:latin typeface="Garamond"/>
              </a:rPr>
            </a:br>
            <a:endParaRPr lang="en-US" sz="2400" b="1"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304800" y="5357534"/>
                <a:ext cx="8132618" cy="1461362"/>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solidFill>
                              <a:latin typeface="Cambria Math" panose="02040503050406030204" pitchFamily="18" charset="0"/>
                            </a:rPr>
                          </m:ctrlPr>
                        </m:sSubPr>
                        <m:e>
                          <m:r>
                            <m:rPr>
                              <m:sty m:val="p"/>
                            </m:rPr>
                            <a:rPr lang="en-US">
                              <a:solidFill>
                                <a:schemeClr val="tx2"/>
                              </a:solidFill>
                              <a:latin typeface="Cambria Math"/>
                            </a:rPr>
                            <m:t>L</m:t>
                          </m:r>
                        </m:e>
                        <m:sub>
                          <m:sSub>
                            <m:sSubPr>
                              <m:ctrlPr>
                                <a:rPr lang="en-US" i="1">
                                  <a:solidFill>
                                    <a:schemeClr val="tx2"/>
                                  </a:solidFill>
                                  <a:latin typeface="Cambria Math" panose="02040503050406030204" pitchFamily="18" charset="0"/>
                                </a:rPr>
                              </m:ctrlPr>
                            </m:sSubPr>
                            <m:e>
                              <m:r>
                                <a:rPr lang="en-US" b="1" i="1">
                                  <a:solidFill>
                                    <a:schemeClr val="tx2"/>
                                  </a:solidFill>
                                  <a:latin typeface="Cambria Math"/>
                                </a:rPr>
                                <m:t>𝐬</m:t>
                              </m:r>
                            </m:e>
                            <m:sub>
                              <m:r>
                                <a:rPr lang="en-US" i="1">
                                  <a:solidFill>
                                    <a:schemeClr val="tx2"/>
                                  </a:solidFill>
                                  <a:latin typeface="Cambria Math"/>
                                </a:rPr>
                                <m:t>𝑏𝑖𝑜</m:t>
                              </m:r>
                            </m:sub>
                          </m:sSub>
                          <m:r>
                            <a:rPr lang="en-US" i="1">
                              <a:solidFill>
                                <a:schemeClr val="tx2"/>
                              </a:solidFill>
                              <a:latin typeface="Cambria Math"/>
                            </a:rPr>
                            <m:t>,</m:t>
                          </m:r>
                          <m:sSub>
                            <m:sSubPr>
                              <m:ctrlPr>
                                <a:rPr lang="en-US" i="1">
                                  <a:solidFill>
                                    <a:schemeClr val="tx2"/>
                                  </a:solidFill>
                                  <a:latin typeface="Cambria Math" panose="02040503050406030204" pitchFamily="18" charset="0"/>
                                </a:rPr>
                              </m:ctrlPr>
                            </m:sSubPr>
                            <m:e>
                              <m:r>
                                <a:rPr lang="en-US" b="1" i="1">
                                  <a:solidFill>
                                    <a:schemeClr val="tx2"/>
                                  </a:solidFill>
                                  <a:latin typeface="Cambria Math"/>
                                </a:rPr>
                                <m:t>𝐬</m:t>
                              </m:r>
                            </m:e>
                            <m:sub>
                              <m:r>
                                <a:rPr lang="en-US" i="1">
                                  <a:solidFill>
                                    <a:schemeClr val="tx2"/>
                                  </a:solidFill>
                                  <a:latin typeface="Cambria Math"/>
                                </a:rPr>
                                <m:t>𝑓𝑓</m:t>
                              </m:r>
                            </m:sub>
                          </m:sSub>
                        </m:sub>
                      </m:sSub>
                      <m:r>
                        <a:rPr lang="en-US" i="1">
                          <a:solidFill>
                            <a:schemeClr val="tx2"/>
                          </a:solidFill>
                          <a:latin typeface="Cambria Math"/>
                        </a:rPr>
                        <m:t>=</m:t>
                      </m:r>
                      <m:f>
                        <m:fPr>
                          <m:ctrlPr>
                            <a:rPr lang="en-US" i="1">
                              <a:solidFill>
                                <a:schemeClr val="tx2"/>
                              </a:solidFill>
                              <a:latin typeface="Cambria Math" panose="02040503050406030204" pitchFamily="18" charset="0"/>
                            </a:rPr>
                          </m:ctrlPr>
                        </m:fPr>
                        <m:num>
                          <m:r>
                            <a:rPr lang="en-US" i="1">
                              <a:solidFill>
                                <a:schemeClr val="tx2"/>
                              </a:solidFill>
                              <a:latin typeface="Cambria Math"/>
                            </a:rPr>
                            <m:t>1</m:t>
                          </m:r>
                        </m:num>
                        <m:den>
                          <m:r>
                            <a:rPr lang="en-US" i="1">
                              <a:solidFill>
                                <a:schemeClr val="tx2"/>
                              </a:solidFill>
                              <a:latin typeface="Cambria Math"/>
                            </a:rPr>
                            <m:t>2</m:t>
                          </m:r>
                        </m:den>
                      </m:f>
                      <m:sSup>
                        <m:sSupPr>
                          <m:ctrlPr>
                            <a:rPr lang="en-US" i="1">
                              <a:solidFill>
                                <a:schemeClr val="tx2"/>
                              </a:solidFill>
                              <a:latin typeface="Cambria Math" panose="02040503050406030204" pitchFamily="18" charset="0"/>
                            </a:rPr>
                          </m:ctrlPr>
                        </m:sSupPr>
                        <m:e>
                          <m:d>
                            <m:dPr>
                              <m:ctrlPr>
                                <a:rPr lang="en-US" i="1">
                                  <a:solidFill>
                                    <a:schemeClr val="tx2"/>
                                  </a:solidFill>
                                  <a:latin typeface="Cambria Math" panose="02040503050406030204" pitchFamily="18" charset="0"/>
                                </a:rPr>
                              </m:ctrlPr>
                            </m:dPr>
                            <m:e>
                              <m:r>
                                <a:rPr lang="en-US" b="1" i="1">
                                  <a:solidFill>
                                    <a:schemeClr val="tx2"/>
                                  </a:solidFill>
                                  <a:latin typeface="Cambria Math"/>
                                </a:rPr>
                                <m:t>𝒛</m:t>
                              </m:r>
                              <m:r>
                                <a:rPr lang="en-US" i="1">
                                  <a:solidFill>
                                    <a:schemeClr val="tx2"/>
                                  </a:solidFill>
                                  <a:latin typeface="Cambria Math"/>
                                </a:rPr>
                                <m:t>−</m:t>
                              </m:r>
                              <m:d>
                                <m:dPr>
                                  <m:begChr m:val="["/>
                                  <m:endChr m:val="]"/>
                                  <m:ctrlPr>
                                    <a:rPr lang="en-US" i="1">
                                      <a:solidFill>
                                        <a:schemeClr val="tx2"/>
                                      </a:solidFill>
                                      <a:latin typeface="Cambria Math" panose="02040503050406030204" pitchFamily="18" charset="0"/>
                                    </a:rPr>
                                  </m:ctrlPr>
                                </m:dPr>
                                <m:e>
                                  <m:sSub>
                                    <m:sSubPr>
                                      <m:ctrlPr>
                                        <a:rPr lang="en-US" i="1">
                                          <a:solidFill>
                                            <a:schemeClr val="tx2"/>
                                          </a:solidFill>
                                          <a:latin typeface="Cambria Math" panose="02040503050406030204" pitchFamily="18" charset="0"/>
                                        </a:rPr>
                                      </m:ctrlPr>
                                    </m:sSubPr>
                                    <m:e>
                                      <m:r>
                                        <a:rPr lang="en-US" b="1" i="1">
                                          <a:solidFill>
                                            <a:schemeClr val="tx2"/>
                                          </a:solidFill>
                                          <a:latin typeface="Cambria Math"/>
                                        </a:rPr>
                                        <m:t>𝐇</m:t>
                                      </m:r>
                                    </m:e>
                                    <m:sub>
                                      <m:r>
                                        <a:rPr lang="en-US" i="1">
                                          <a:solidFill>
                                            <a:schemeClr val="tx2"/>
                                          </a:solidFill>
                                          <a:latin typeface="Cambria Math"/>
                                        </a:rPr>
                                        <m:t>𝑏𝑖𝑜</m:t>
                                      </m:r>
                                    </m:sub>
                                  </m:sSub>
                                  <m:sSub>
                                    <m:sSubPr>
                                      <m:ctrlPr>
                                        <a:rPr lang="en-US" i="1">
                                          <a:solidFill>
                                            <a:schemeClr val="tx2"/>
                                          </a:solidFill>
                                          <a:latin typeface="Cambria Math" panose="02040503050406030204" pitchFamily="18" charset="0"/>
                                        </a:rPr>
                                      </m:ctrlPr>
                                    </m:sSubPr>
                                    <m:e>
                                      <m:r>
                                        <a:rPr lang="en-US" b="1" i="1">
                                          <a:solidFill>
                                            <a:schemeClr val="tx2"/>
                                          </a:solidFill>
                                          <a:latin typeface="Cambria Math"/>
                                        </a:rPr>
                                        <m:t>𝐬</m:t>
                                      </m:r>
                                    </m:e>
                                    <m:sub>
                                      <m:r>
                                        <a:rPr lang="en-US" i="1">
                                          <a:solidFill>
                                            <a:schemeClr val="tx2"/>
                                          </a:solidFill>
                                          <a:latin typeface="Cambria Math"/>
                                        </a:rPr>
                                        <m:t>𝑏𝑖𝑜</m:t>
                                      </m:r>
                                    </m:sub>
                                  </m:sSub>
                                  <m:r>
                                    <a:rPr lang="en-US" i="1">
                                      <a:solidFill>
                                        <a:schemeClr val="tx2"/>
                                      </a:solidFill>
                                      <a:latin typeface="Cambria Math"/>
                                    </a:rPr>
                                    <m:t>+</m:t>
                                  </m:r>
                                  <m:sSub>
                                    <m:sSubPr>
                                      <m:ctrlPr>
                                        <a:rPr lang="en-US" i="1">
                                          <a:solidFill>
                                            <a:schemeClr val="tx2"/>
                                          </a:solidFill>
                                          <a:latin typeface="Cambria Math" panose="02040503050406030204" pitchFamily="18" charset="0"/>
                                        </a:rPr>
                                      </m:ctrlPr>
                                    </m:sSubPr>
                                    <m:e>
                                      <m:r>
                                        <a:rPr lang="en-US" b="1" i="1">
                                          <a:solidFill>
                                            <a:schemeClr val="tx2"/>
                                          </a:solidFill>
                                          <a:latin typeface="Cambria Math"/>
                                        </a:rPr>
                                        <m:t>𝐇</m:t>
                                      </m:r>
                                    </m:e>
                                    <m:sub>
                                      <m:r>
                                        <a:rPr lang="en-US" i="1">
                                          <a:solidFill>
                                            <a:schemeClr val="tx2"/>
                                          </a:solidFill>
                                          <a:latin typeface="Cambria Math"/>
                                        </a:rPr>
                                        <m:t>𝑓𝑓</m:t>
                                      </m:r>
                                    </m:sub>
                                  </m:sSub>
                                  <m:sSub>
                                    <m:sSubPr>
                                      <m:ctrlPr>
                                        <a:rPr lang="en-US" i="1">
                                          <a:solidFill>
                                            <a:schemeClr val="tx2"/>
                                          </a:solidFill>
                                          <a:latin typeface="Cambria Math" panose="02040503050406030204" pitchFamily="18" charset="0"/>
                                        </a:rPr>
                                      </m:ctrlPr>
                                    </m:sSubPr>
                                    <m:e>
                                      <m:r>
                                        <a:rPr lang="en-US" b="1" i="1">
                                          <a:solidFill>
                                            <a:schemeClr val="tx2"/>
                                          </a:solidFill>
                                          <a:latin typeface="Cambria Math"/>
                                        </a:rPr>
                                        <m:t>𝒔</m:t>
                                      </m:r>
                                    </m:e>
                                    <m:sub>
                                      <m:r>
                                        <a:rPr lang="en-US" i="1">
                                          <a:solidFill>
                                            <a:schemeClr val="tx2"/>
                                          </a:solidFill>
                                          <a:latin typeface="Cambria Math"/>
                                        </a:rPr>
                                        <m:t>𝑓𝑓</m:t>
                                      </m:r>
                                    </m:sub>
                                  </m:sSub>
                                </m:e>
                              </m:d>
                            </m:e>
                          </m:d>
                        </m:e>
                        <m:sup>
                          <m:r>
                            <m:rPr>
                              <m:sty m:val="p"/>
                            </m:rPr>
                            <a:rPr lang="en-US">
                              <a:solidFill>
                                <a:schemeClr val="tx2"/>
                              </a:solidFill>
                              <a:latin typeface="Cambria Math"/>
                            </a:rPr>
                            <m:t>T</m:t>
                          </m:r>
                        </m:sup>
                      </m:sSup>
                      <m:sSup>
                        <m:sSupPr>
                          <m:ctrlPr>
                            <a:rPr lang="en-US" i="1">
                              <a:solidFill>
                                <a:schemeClr val="tx2"/>
                              </a:solidFill>
                              <a:latin typeface="Cambria Math" panose="02040503050406030204" pitchFamily="18" charset="0"/>
                            </a:rPr>
                          </m:ctrlPr>
                        </m:sSupPr>
                        <m:e>
                          <m:r>
                            <a:rPr lang="en-US" b="1" i="1">
                              <a:solidFill>
                                <a:schemeClr val="tx2"/>
                              </a:solidFill>
                              <a:latin typeface="Cambria Math"/>
                            </a:rPr>
                            <m:t>𝐑</m:t>
                          </m:r>
                        </m:e>
                        <m:sup>
                          <m:r>
                            <a:rPr lang="en-US" i="1">
                              <a:solidFill>
                                <a:schemeClr val="tx2"/>
                              </a:solidFill>
                              <a:latin typeface="Cambria Math"/>
                            </a:rPr>
                            <m:t>−1</m:t>
                          </m:r>
                        </m:sup>
                      </m:sSup>
                      <m:d>
                        <m:dPr>
                          <m:ctrlPr>
                            <a:rPr lang="en-US" i="1">
                              <a:solidFill>
                                <a:schemeClr val="tx2"/>
                              </a:solidFill>
                              <a:latin typeface="Cambria Math" panose="02040503050406030204" pitchFamily="18" charset="0"/>
                            </a:rPr>
                          </m:ctrlPr>
                        </m:dPr>
                        <m:e>
                          <m:r>
                            <a:rPr lang="en-US" b="1" i="1">
                              <a:solidFill>
                                <a:schemeClr val="tx2"/>
                              </a:solidFill>
                              <a:latin typeface="Cambria Math"/>
                            </a:rPr>
                            <m:t>𝒛</m:t>
                          </m:r>
                          <m:r>
                            <a:rPr lang="en-US" i="1">
                              <a:solidFill>
                                <a:schemeClr val="tx2"/>
                              </a:solidFill>
                              <a:latin typeface="Cambria Math"/>
                            </a:rPr>
                            <m:t>−</m:t>
                          </m:r>
                          <m:d>
                            <m:dPr>
                              <m:begChr m:val="["/>
                              <m:endChr m:val="]"/>
                              <m:ctrlPr>
                                <a:rPr lang="en-US" i="1">
                                  <a:solidFill>
                                    <a:schemeClr val="tx2"/>
                                  </a:solidFill>
                                  <a:latin typeface="Cambria Math" panose="02040503050406030204" pitchFamily="18" charset="0"/>
                                </a:rPr>
                              </m:ctrlPr>
                            </m:dPr>
                            <m:e>
                              <m:sSub>
                                <m:sSubPr>
                                  <m:ctrlPr>
                                    <a:rPr lang="en-US" i="1">
                                      <a:solidFill>
                                        <a:schemeClr val="tx2"/>
                                      </a:solidFill>
                                      <a:latin typeface="Cambria Math" panose="02040503050406030204" pitchFamily="18" charset="0"/>
                                    </a:rPr>
                                  </m:ctrlPr>
                                </m:sSubPr>
                                <m:e>
                                  <m:r>
                                    <a:rPr lang="en-US" b="1" i="1">
                                      <a:solidFill>
                                        <a:schemeClr val="tx2"/>
                                      </a:solidFill>
                                      <a:latin typeface="Cambria Math"/>
                                    </a:rPr>
                                    <m:t>𝐇</m:t>
                                  </m:r>
                                </m:e>
                                <m:sub>
                                  <m:r>
                                    <a:rPr lang="en-US" i="1">
                                      <a:solidFill>
                                        <a:schemeClr val="tx2"/>
                                      </a:solidFill>
                                      <a:latin typeface="Cambria Math"/>
                                    </a:rPr>
                                    <m:t>𝑏𝑖𝑜</m:t>
                                  </m:r>
                                </m:sub>
                              </m:sSub>
                              <m:sSub>
                                <m:sSubPr>
                                  <m:ctrlPr>
                                    <a:rPr lang="en-US" i="1">
                                      <a:solidFill>
                                        <a:schemeClr val="tx2"/>
                                      </a:solidFill>
                                      <a:latin typeface="Cambria Math" panose="02040503050406030204" pitchFamily="18" charset="0"/>
                                    </a:rPr>
                                  </m:ctrlPr>
                                </m:sSubPr>
                                <m:e>
                                  <m:r>
                                    <a:rPr lang="en-US" b="1" i="1">
                                      <a:solidFill>
                                        <a:schemeClr val="tx2"/>
                                      </a:solidFill>
                                      <a:latin typeface="Cambria Math"/>
                                    </a:rPr>
                                    <m:t>𝐬</m:t>
                                  </m:r>
                                </m:e>
                                <m:sub>
                                  <m:r>
                                    <a:rPr lang="en-US" i="1">
                                      <a:solidFill>
                                        <a:schemeClr val="tx2"/>
                                      </a:solidFill>
                                      <a:latin typeface="Cambria Math"/>
                                    </a:rPr>
                                    <m:t>𝑏𝑖𝑜</m:t>
                                  </m:r>
                                </m:sub>
                              </m:sSub>
                              <m:r>
                                <a:rPr lang="en-US" i="1">
                                  <a:solidFill>
                                    <a:schemeClr val="tx2"/>
                                  </a:solidFill>
                                  <a:latin typeface="Cambria Math"/>
                                </a:rPr>
                                <m:t>+</m:t>
                              </m:r>
                              <m:sSub>
                                <m:sSubPr>
                                  <m:ctrlPr>
                                    <a:rPr lang="en-US" i="1">
                                      <a:solidFill>
                                        <a:schemeClr val="tx2"/>
                                      </a:solidFill>
                                      <a:latin typeface="Cambria Math" panose="02040503050406030204" pitchFamily="18" charset="0"/>
                                    </a:rPr>
                                  </m:ctrlPr>
                                </m:sSubPr>
                                <m:e>
                                  <m:r>
                                    <a:rPr lang="en-US" b="1" i="1">
                                      <a:solidFill>
                                        <a:schemeClr val="tx2"/>
                                      </a:solidFill>
                                      <a:latin typeface="Cambria Math"/>
                                    </a:rPr>
                                    <m:t>𝐇</m:t>
                                  </m:r>
                                </m:e>
                                <m:sub>
                                  <m:r>
                                    <a:rPr lang="en-US" i="1">
                                      <a:solidFill>
                                        <a:schemeClr val="tx2"/>
                                      </a:solidFill>
                                      <a:latin typeface="Cambria Math"/>
                                    </a:rPr>
                                    <m:t>𝑓𝑓</m:t>
                                  </m:r>
                                </m:sub>
                              </m:sSub>
                              <m:sSub>
                                <m:sSubPr>
                                  <m:ctrlPr>
                                    <a:rPr lang="en-US" i="1">
                                      <a:solidFill>
                                        <a:schemeClr val="tx2"/>
                                      </a:solidFill>
                                      <a:latin typeface="Cambria Math" panose="02040503050406030204" pitchFamily="18" charset="0"/>
                                    </a:rPr>
                                  </m:ctrlPr>
                                </m:sSubPr>
                                <m:e>
                                  <m:r>
                                    <a:rPr lang="en-US" b="1" i="1">
                                      <a:solidFill>
                                        <a:schemeClr val="tx2"/>
                                      </a:solidFill>
                                      <a:latin typeface="Cambria Math"/>
                                    </a:rPr>
                                    <m:t>𝐬</m:t>
                                  </m:r>
                                </m:e>
                                <m:sub>
                                  <m:r>
                                    <a:rPr lang="en-US" i="1">
                                      <a:solidFill>
                                        <a:schemeClr val="tx2"/>
                                      </a:solidFill>
                                      <a:latin typeface="Cambria Math"/>
                                    </a:rPr>
                                    <m:t>𝑓𝑓</m:t>
                                  </m:r>
                                </m:sub>
                              </m:sSub>
                            </m:e>
                          </m:d>
                        </m:e>
                      </m:d>
                      <m:r>
                        <a:rPr lang="en-US" i="1">
                          <a:solidFill>
                            <a:schemeClr val="tx2"/>
                          </a:solidFill>
                          <a:latin typeface="Cambria Math"/>
                        </a:rPr>
                        <m:t>+</m:t>
                      </m:r>
                      <m:f>
                        <m:fPr>
                          <m:ctrlPr>
                            <a:rPr lang="en-US" i="1">
                              <a:solidFill>
                                <a:schemeClr val="tx2"/>
                              </a:solidFill>
                              <a:latin typeface="Cambria Math" panose="02040503050406030204" pitchFamily="18" charset="0"/>
                            </a:rPr>
                          </m:ctrlPr>
                        </m:fPr>
                        <m:num>
                          <m:r>
                            <a:rPr lang="en-US" i="1">
                              <a:solidFill>
                                <a:schemeClr val="tx2"/>
                              </a:solidFill>
                              <a:latin typeface="Cambria Math"/>
                            </a:rPr>
                            <m:t>1</m:t>
                          </m:r>
                        </m:num>
                        <m:den>
                          <m:r>
                            <a:rPr lang="en-US" i="1">
                              <a:solidFill>
                                <a:schemeClr val="tx2"/>
                              </a:solidFill>
                              <a:latin typeface="Cambria Math"/>
                            </a:rPr>
                            <m:t>2</m:t>
                          </m:r>
                        </m:den>
                      </m:f>
                      <m:sSup>
                        <m:sSupPr>
                          <m:ctrlPr>
                            <a:rPr lang="en-US" i="1">
                              <a:solidFill>
                                <a:schemeClr val="tx2"/>
                              </a:solidFill>
                              <a:latin typeface="Cambria Math" panose="02040503050406030204" pitchFamily="18" charset="0"/>
                            </a:rPr>
                          </m:ctrlPr>
                        </m:sSupPr>
                        <m:e>
                          <m:d>
                            <m:dPr>
                              <m:ctrlPr>
                                <a:rPr lang="en-US" i="1">
                                  <a:solidFill>
                                    <a:schemeClr val="tx2"/>
                                  </a:solidFill>
                                  <a:latin typeface="Cambria Math" panose="02040503050406030204" pitchFamily="18" charset="0"/>
                                </a:rPr>
                              </m:ctrlPr>
                            </m:dPr>
                            <m:e>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i="1">
                                      <a:solidFill>
                                        <a:schemeClr val="tx2"/>
                                      </a:solidFill>
                                      <a:latin typeface="Cambria Math"/>
                                    </a:rPr>
                                    <m:t>𝑏𝑖𝑜</m:t>
                                  </m:r>
                                </m:sub>
                              </m:sSub>
                              <m:r>
                                <a:rPr lang="en-US" i="1">
                                  <a:solidFill>
                                    <a:schemeClr val="tx2"/>
                                  </a:solidFill>
                                  <a:latin typeface="Cambria Math"/>
                                </a:rPr>
                                <m:t>−</m:t>
                              </m:r>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b="1" i="1">
                                      <a:solidFill>
                                        <a:schemeClr val="tx2"/>
                                      </a:solidFill>
                                      <a:latin typeface="Cambria Math" panose="02040503050406030204" pitchFamily="18" charset="0"/>
                                    </a:rPr>
                                    <m:t>𝒑</m:t>
                                  </m:r>
                                  <m:r>
                                    <a:rPr lang="en-US" i="1">
                                      <a:solidFill>
                                        <a:schemeClr val="tx2"/>
                                      </a:solidFill>
                                      <a:latin typeface="Cambria Math"/>
                                    </a:rPr>
                                    <m:t>𝑏𝑖𝑜</m:t>
                                  </m:r>
                                </m:sub>
                              </m:sSub>
                            </m:e>
                          </m:d>
                        </m:e>
                        <m:sup>
                          <m:r>
                            <m:rPr>
                              <m:sty m:val="p"/>
                            </m:rPr>
                            <a:rPr lang="en-US">
                              <a:solidFill>
                                <a:schemeClr val="tx2"/>
                              </a:solidFill>
                              <a:latin typeface="Cambria Math"/>
                            </a:rPr>
                            <m:t>T</m:t>
                          </m:r>
                        </m:sup>
                      </m:sSup>
                      <m:sSubSup>
                        <m:sSubSupPr>
                          <m:ctrlPr>
                            <a:rPr lang="en-US" i="1">
                              <a:solidFill>
                                <a:schemeClr val="tx2"/>
                              </a:solidFill>
                              <a:latin typeface="Cambria Math" panose="02040503050406030204" pitchFamily="18" charset="0"/>
                            </a:rPr>
                          </m:ctrlPr>
                        </m:sSubSupPr>
                        <m:e>
                          <m:r>
                            <a:rPr lang="en-US" b="1" i="1">
                              <a:solidFill>
                                <a:schemeClr val="tx2"/>
                              </a:solidFill>
                              <a:latin typeface="Cambria Math"/>
                            </a:rPr>
                            <m:t>𝐐</m:t>
                          </m:r>
                        </m:e>
                        <m:sub>
                          <m:r>
                            <a:rPr lang="en-US" i="1">
                              <a:solidFill>
                                <a:schemeClr val="tx2"/>
                              </a:solidFill>
                              <a:latin typeface="Cambria Math"/>
                            </a:rPr>
                            <m:t>𝑏𝑖𝑜</m:t>
                          </m:r>
                        </m:sub>
                        <m:sup>
                          <m:r>
                            <a:rPr lang="en-US" i="1">
                              <a:solidFill>
                                <a:schemeClr val="tx2"/>
                              </a:solidFill>
                              <a:latin typeface="Cambria Math"/>
                            </a:rPr>
                            <m:t>−1</m:t>
                          </m:r>
                        </m:sup>
                      </m:sSubSup>
                      <m:d>
                        <m:dPr>
                          <m:ctrlPr>
                            <a:rPr lang="en-US" i="1">
                              <a:solidFill>
                                <a:schemeClr val="tx2"/>
                              </a:solidFill>
                              <a:latin typeface="Cambria Math" panose="02040503050406030204" pitchFamily="18" charset="0"/>
                            </a:rPr>
                          </m:ctrlPr>
                        </m:dPr>
                        <m:e>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i="1">
                                  <a:solidFill>
                                    <a:schemeClr val="tx2"/>
                                  </a:solidFill>
                                  <a:latin typeface="Cambria Math"/>
                                </a:rPr>
                                <m:t>𝑏𝑖𝑜</m:t>
                              </m:r>
                            </m:sub>
                          </m:sSub>
                          <m:r>
                            <a:rPr lang="en-US" i="1">
                              <a:solidFill>
                                <a:schemeClr val="tx2"/>
                              </a:solidFill>
                              <a:latin typeface="Cambria Math"/>
                            </a:rPr>
                            <m:t>−</m:t>
                          </m:r>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b="1" i="1" smtClean="0">
                                  <a:solidFill>
                                    <a:schemeClr val="tx2"/>
                                  </a:solidFill>
                                  <a:latin typeface="Cambria Math" panose="02040503050406030204" pitchFamily="18" charset="0"/>
                                </a:rPr>
                                <m:t>𝒑</m:t>
                              </m:r>
                              <m:r>
                                <a:rPr lang="en-US" i="1">
                                  <a:solidFill>
                                    <a:schemeClr val="tx2"/>
                                  </a:solidFill>
                                  <a:latin typeface="Cambria Math"/>
                                </a:rPr>
                                <m:t>𝑏𝑖𝑜</m:t>
                              </m:r>
                            </m:sub>
                          </m:sSub>
                        </m:e>
                      </m:d>
                      <m:r>
                        <a:rPr lang="en-US" i="1">
                          <a:solidFill>
                            <a:schemeClr val="tx2"/>
                          </a:solidFill>
                          <a:latin typeface="Cambria Math"/>
                        </a:rPr>
                        <m:t>+</m:t>
                      </m:r>
                      <m:f>
                        <m:fPr>
                          <m:ctrlPr>
                            <a:rPr lang="en-US" i="1">
                              <a:solidFill>
                                <a:schemeClr val="tx2"/>
                              </a:solidFill>
                              <a:latin typeface="Cambria Math" panose="02040503050406030204" pitchFamily="18" charset="0"/>
                            </a:rPr>
                          </m:ctrlPr>
                        </m:fPr>
                        <m:num>
                          <m:r>
                            <a:rPr lang="en-US" i="1">
                              <a:solidFill>
                                <a:schemeClr val="tx2"/>
                              </a:solidFill>
                              <a:latin typeface="Cambria Math"/>
                            </a:rPr>
                            <m:t>1</m:t>
                          </m:r>
                        </m:num>
                        <m:den>
                          <m:r>
                            <a:rPr lang="en-US" i="1">
                              <a:solidFill>
                                <a:schemeClr val="tx2"/>
                              </a:solidFill>
                              <a:latin typeface="Cambria Math"/>
                            </a:rPr>
                            <m:t>2</m:t>
                          </m:r>
                        </m:den>
                      </m:f>
                      <m:sSup>
                        <m:sSupPr>
                          <m:ctrlPr>
                            <a:rPr lang="en-US" i="1">
                              <a:solidFill>
                                <a:schemeClr val="tx2"/>
                              </a:solidFill>
                              <a:latin typeface="Cambria Math" panose="02040503050406030204" pitchFamily="18" charset="0"/>
                            </a:rPr>
                          </m:ctrlPr>
                        </m:sSupPr>
                        <m:e>
                          <m:d>
                            <m:dPr>
                              <m:ctrlPr>
                                <a:rPr lang="en-US" i="1">
                                  <a:solidFill>
                                    <a:schemeClr val="tx2"/>
                                  </a:solidFill>
                                  <a:latin typeface="Cambria Math" panose="02040503050406030204" pitchFamily="18" charset="0"/>
                                </a:rPr>
                              </m:ctrlPr>
                            </m:dPr>
                            <m:e>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i="1">
                                      <a:solidFill>
                                        <a:schemeClr val="tx2"/>
                                      </a:solidFill>
                                      <a:latin typeface="Cambria Math"/>
                                    </a:rPr>
                                    <m:t>𝑓𝑓</m:t>
                                  </m:r>
                                </m:sub>
                              </m:sSub>
                              <m:r>
                                <a:rPr lang="en-US" i="1">
                                  <a:solidFill>
                                    <a:schemeClr val="tx2"/>
                                  </a:solidFill>
                                  <a:latin typeface="Cambria Math"/>
                                </a:rPr>
                                <m:t>−</m:t>
                              </m:r>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b="1" i="1" smtClean="0">
                                      <a:solidFill>
                                        <a:schemeClr val="tx2"/>
                                      </a:solidFill>
                                      <a:latin typeface="Cambria Math" panose="02040503050406030204" pitchFamily="18" charset="0"/>
                                    </a:rPr>
                                    <m:t>𝒑</m:t>
                                  </m:r>
                                  <m:r>
                                    <a:rPr lang="en-US" i="1">
                                      <a:solidFill>
                                        <a:schemeClr val="tx2"/>
                                      </a:solidFill>
                                      <a:latin typeface="Cambria Math"/>
                                    </a:rPr>
                                    <m:t>𝑓𝑓</m:t>
                                  </m:r>
                                </m:sub>
                              </m:sSub>
                            </m:e>
                          </m:d>
                        </m:e>
                        <m:sup>
                          <m:r>
                            <m:rPr>
                              <m:sty m:val="p"/>
                            </m:rPr>
                            <a:rPr lang="en-US">
                              <a:solidFill>
                                <a:schemeClr val="tx2"/>
                              </a:solidFill>
                              <a:latin typeface="Cambria Math"/>
                            </a:rPr>
                            <m:t>T</m:t>
                          </m:r>
                        </m:sup>
                      </m:sSup>
                      <m:sSubSup>
                        <m:sSubSupPr>
                          <m:ctrlPr>
                            <a:rPr lang="en-US" i="1">
                              <a:solidFill>
                                <a:schemeClr val="tx2"/>
                              </a:solidFill>
                              <a:latin typeface="Cambria Math" panose="02040503050406030204" pitchFamily="18" charset="0"/>
                            </a:rPr>
                          </m:ctrlPr>
                        </m:sSubSupPr>
                        <m:e>
                          <m:r>
                            <a:rPr lang="en-US" b="1" i="1">
                              <a:solidFill>
                                <a:schemeClr val="tx2"/>
                              </a:solidFill>
                              <a:latin typeface="Cambria Math"/>
                            </a:rPr>
                            <m:t>𝐐</m:t>
                          </m:r>
                        </m:e>
                        <m:sub>
                          <m:r>
                            <a:rPr lang="en-US" i="1">
                              <a:solidFill>
                                <a:schemeClr val="tx2"/>
                              </a:solidFill>
                              <a:latin typeface="Cambria Math"/>
                            </a:rPr>
                            <m:t>𝑓𝑓</m:t>
                          </m:r>
                        </m:sub>
                        <m:sup>
                          <m:r>
                            <a:rPr lang="en-US" i="1">
                              <a:solidFill>
                                <a:schemeClr val="tx2"/>
                              </a:solidFill>
                              <a:latin typeface="Cambria Math"/>
                            </a:rPr>
                            <m:t>−1</m:t>
                          </m:r>
                        </m:sup>
                      </m:sSubSup>
                      <m:d>
                        <m:dPr>
                          <m:ctrlPr>
                            <a:rPr lang="en-US" i="1">
                              <a:solidFill>
                                <a:schemeClr val="tx2"/>
                              </a:solidFill>
                              <a:latin typeface="Cambria Math" panose="02040503050406030204" pitchFamily="18" charset="0"/>
                            </a:rPr>
                          </m:ctrlPr>
                        </m:dPr>
                        <m:e>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i="1">
                                  <a:solidFill>
                                    <a:schemeClr val="tx2"/>
                                  </a:solidFill>
                                  <a:latin typeface="Cambria Math"/>
                                </a:rPr>
                                <m:t>𝑓𝑓</m:t>
                              </m:r>
                            </m:sub>
                          </m:sSub>
                          <m:r>
                            <a:rPr lang="en-US" i="1">
                              <a:solidFill>
                                <a:schemeClr val="tx2"/>
                              </a:solidFill>
                              <a:latin typeface="Cambria Math"/>
                            </a:rPr>
                            <m:t>−</m:t>
                          </m:r>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b="0" i="1" smtClean="0">
                                  <a:solidFill>
                                    <a:schemeClr val="tx2"/>
                                  </a:solidFill>
                                  <a:latin typeface="Cambria Math" panose="02040503050406030204" pitchFamily="18" charset="0"/>
                                </a:rPr>
                                <m:t>𝑝</m:t>
                              </m:r>
                              <m:r>
                                <a:rPr lang="en-US" i="1">
                                  <a:solidFill>
                                    <a:schemeClr val="tx2"/>
                                  </a:solidFill>
                                  <a:latin typeface="Cambria Math"/>
                                </a:rPr>
                                <m:t>𝑓𝑓</m:t>
                              </m:r>
                            </m:sub>
                          </m:sSub>
                        </m:e>
                      </m:d>
                      <m:r>
                        <a:rPr lang="en-US" i="1">
                          <a:solidFill>
                            <a:schemeClr val="tx2"/>
                          </a:solidFill>
                          <a:latin typeface="Cambria Math"/>
                        </a:rPr>
                        <m:t> </m:t>
                      </m:r>
                    </m:oMath>
                  </m:oMathPara>
                </a14:m>
                <a:endParaRPr lang="en-US" dirty="0">
                  <a:solidFill>
                    <a:schemeClr val="tx2"/>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304800" y="5357534"/>
                <a:ext cx="8132618" cy="1461362"/>
              </a:xfrm>
              <a:prstGeom prst="rect">
                <a:avLst/>
              </a:prstGeom>
              <a:blipFill rotWithShape="0">
                <a:blip r:embed="rId2"/>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869141" y="2662969"/>
                <a:ext cx="6359236" cy="61093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tx2"/>
                              </a:solidFill>
                              <a:latin typeface="Cambria Math" panose="02040503050406030204" pitchFamily="18" charset="0"/>
                            </a:rPr>
                          </m:ctrlPr>
                        </m:sSubPr>
                        <m:e>
                          <m:r>
                            <a:rPr lang="en-US" i="1">
                              <a:solidFill>
                                <a:schemeClr val="tx2"/>
                              </a:solidFill>
                              <a:latin typeface="Cambria Math"/>
                              <a:ea typeface="Times New Roman"/>
                              <a:cs typeface="Times New Roman"/>
                            </a:rPr>
                            <m:t>𝐿</m:t>
                          </m:r>
                        </m:e>
                        <m:sub>
                          <m:r>
                            <a:rPr lang="en-US" b="1" i="1">
                              <a:solidFill>
                                <a:schemeClr val="tx2"/>
                              </a:solidFill>
                              <a:latin typeface="Cambria Math"/>
                              <a:ea typeface="Times New Roman"/>
                              <a:cs typeface="Times New Roman"/>
                            </a:rPr>
                            <m:t>𝐬</m:t>
                          </m:r>
                        </m:sub>
                      </m:sSub>
                      <m:r>
                        <a:rPr lang="en-US">
                          <a:solidFill>
                            <a:schemeClr val="tx2"/>
                          </a:solidFill>
                          <a:latin typeface="Cambria Math"/>
                          <a:ea typeface="Times New Roman"/>
                          <a:cs typeface="Times New Roman"/>
                        </a:rPr>
                        <m:t>=</m:t>
                      </m:r>
                      <m:r>
                        <a:rPr lang="en-US" i="1">
                          <a:solidFill>
                            <a:schemeClr val="tx2"/>
                          </a:solidFill>
                          <a:latin typeface="Cambria Math"/>
                          <a:ea typeface="Times New Roman"/>
                          <a:cs typeface="Times New Roman"/>
                        </a:rPr>
                        <m:t> </m:t>
                      </m:r>
                      <m:f>
                        <m:fPr>
                          <m:ctrlPr>
                            <a:rPr lang="en-US" i="1">
                              <a:solidFill>
                                <a:schemeClr val="tx2"/>
                              </a:solidFill>
                              <a:latin typeface="Cambria Math" panose="02040503050406030204" pitchFamily="18" charset="0"/>
                            </a:rPr>
                          </m:ctrlPr>
                        </m:fPr>
                        <m:num>
                          <m:r>
                            <a:rPr lang="en-US">
                              <a:solidFill>
                                <a:schemeClr val="tx2"/>
                              </a:solidFill>
                              <a:latin typeface="Cambria Math"/>
                              <a:ea typeface="Times New Roman"/>
                              <a:cs typeface="Times New Roman"/>
                            </a:rPr>
                            <m:t>1</m:t>
                          </m:r>
                        </m:num>
                        <m:den>
                          <m:r>
                            <a:rPr lang="en-US">
                              <a:solidFill>
                                <a:schemeClr val="tx2"/>
                              </a:solidFill>
                              <a:latin typeface="Cambria Math"/>
                              <a:ea typeface="Times New Roman"/>
                              <a:cs typeface="Times New Roman"/>
                            </a:rPr>
                            <m:t>2</m:t>
                          </m:r>
                        </m:den>
                      </m:f>
                      <m:sSup>
                        <m:sSupPr>
                          <m:ctrlPr>
                            <a:rPr lang="en-US" i="1">
                              <a:solidFill>
                                <a:schemeClr val="tx2"/>
                              </a:solidFill>
                              <a:latin typeface="Cambria Math" panose="02040503050406030204" pitchFamily="18" charset="0"/>
                            </a:rPr>
                          </m:ctrlPr>
                        </m:sSupPr>
                        <m:e>
                          <m:d>
                            <m:dPr>
                              <m:ctrlPr>
                                <a:rPr lang="en-US" i="1">
                                  <a:solidFill>
                                    <a:schemeClr val="tx2"/>
                                  </a:solidFill>
                                  <a:latin typeface="Cambria Math" panose="02040503050406030204" pitchFamily="18" charset="0"/>
                                </a:rPr>
                              </m:ctrlPr>
                            </m:dPr>
                            <m:e>
                              <m:r>
                                <a:rPr lang="en-US" b="1" i="1">
                                  <a:solidFill>
                                    <a:schemeClr val="tx2"/>
                                  </a:solidFill>
                                  <a:latin typeface="Cambria Math"/>
                                </a:rPr>
                                <m:t>𝒛</m:t>
                              </m:r>
                              <m:r>
                                <a:rPr lang="en-US" i="1">
                                  <a:solidFill>
                                    <a:schemeClr val="tx2"/>
                                  </a:solidFill>
                                  <a:latin typeface="Cambria Math"/>
                                  <a:ea typeface="Times New Roman"/>
                                  <a:cs typeface="Times New Roman"/>
                                </a:rPr>
                                <m:t>−</m:t>
                              </m:r>
                              <m:r>
                                <a:rPr lang="en-US" b="1" i="1">
                                  <a:solidFill>
                                    <a:schemeClr val="tx2"/>
                                  </a:solidFill>
                                  <a:latin typeface="Cambria Math"/>
                                  <a:ea typeface="Times New Roman"/>
                                  <a:cs typeface="Times New Roman"/>
                                </a:rPr>
                                <m:t>𝐇𝐬</m:t>
                              </m:r>
                            </m:e>
                          </m:d>
                        </m:e>
                        <m:sup>
                          <m:r>
                            <m:rPr>
                              <m:sty m:val="p"/>
                            </m:rPr>
                            <a:rPr lang="en-US">
                              <a:solidFill>
                                <a:schemeClr val="tx2"/>
                              </a:solidFill>
                              <a:latin typeface="Cambria Math"/>
                              <a:ea typeface="Times New Roman"/>
                              <a:cs typeface="Times New Roman"/>
                            </a:rPr>
                            <m:t>T</m:t>
                          </m:r>
                        </m:sup>
                      </m:sSup>
                      <m:sSup>
                        <m:sSupPr>
                          <m:ctrlPr>
                            <a:rPr lang="en-US" i="1">
                              <a:solidFill>
                                <a:schemeClr val="tx2"/>
                              </a:solidFill>
                              <a:latin typeface="Cambria Math" panose="02040503050406030204" pitchFamily="18" charset="0"/>
                            </a:rPr>
                          </m:ctrlPr>
                        </m:sSupPr>
                        <m:e>
                          <m:r>
                            <a:rPr lang="en-US" b="1" i="1">
                              <a:solidFill>
                                <a:schemeClr val="tx2"/>
                              </a:solidFill>
                              <a:latin typeface="Cambria Math"/>
                              <a:ea typeface="Times New Roman"/>
                              <a:cs typeface="Times New Roman"/>
                            </a:rPr>
                            <m:t>𝐑</m:t>
                          </m:r>
                        </m:e>
                        <m:sup>
                          <m:r>
                            <a:rPr lang="en-US" i="1">
                              <a:solidFill>
                                <a:schemeClr val="tx2"/>
                              </a:solidFill>
                              <a:latin typeface="Cambria Math"/>
                              <a:ea typeface="Times New Roman"/>
                              <a:cs typeface="Times New Roman"/>
                            </a:rPr>
                            <m:t>−</m:t>
                          </m:r>
                          <m:r>
                            <a:rPr lang="en-US">
                              <a:solidFill>
                                <a:schemeClr val="tx2"/>
                              </a:solidFill>
                              <a:latin typeface="Cambria Math"/>
                              <a:ea typeface="Times New Roman"/>
                              <a:cs typeface="Times New Roman"/>
                            </a:rPr>
                            <m:t>1</m:t>
                          </m:r>
                        </m:sup>
                      </m:sSup>
                      <m:d>
                        <m:dPr>
                          <m:ctrlPr>
                            <a:rPr lang="en-US" i="1">
                              <a:solidFill>
                                <a:schemeClr val="tx2"/>
                              </a:solidFill>
                              <a:latin typeface="Cambria Math" panose="02040503050406030204" pitchFamily="18" charset="0"/>
                            </a:rPr>
                          </m:ctrlPr>
                        </m:dPr>
                        <m:e>
                          <m:r>
                            <a:rPr lang="en-US" b="1" i="1">
                              <a:solidFill>
                                <a:schemeClr val="tx2"/>
                              </a:solidFill>
                              <a:latin typeface="Cambria Math"/>
                            </a:rPr>
                            <m:t>𝒛</m:t>
                          </m:r>
                          <m:r>
                            <a:rPr lang="en-US" i="1">
                              <a:solidFill>
                                <a:schemeClr val="tx2"/>
                              </a:solidFill>
                              <a:latin typeface="Cambria Math"/>
                              <a:ea typeface="Times New Roman"/>
                              <a:cs typeface="Times New Roman"/>
                            </a:rPr>
                            <m:t>−</m:t>
                          </m:r>
                          <m:r>
                            <a:rPr lang="en-US" b="1" i="1">
                              <a:solidFill>
                                <a:schemeClr val="tx2"/>
                              </a:solidFill>
                              <a:latin typeface="Cambria Math"/>
                              <a:ea typeface="Times New Roman"/>
                              <a:cs typeface="Times New Roman"/>
                            </a:rPr>
                            <m:t>𝐇</m:t>
                          </m:r>
                          <m:r>
                            <a:rPr lang="en-US" b="1" i="1" smtClean="0">
                              <a:solidFill>
                                <a:schemeClr val="tx2"/>
                              </a:solidFill>
                              <a:latin typeface="Cambria Math"/>
                              <a:ea typeface="Times New Roman"/>
                              <a:cs typeface="Times New Roman"/>
                            </a:rPr>
                            <m:t>𝐬</m:t>
                          </m:r>
                        </m:e>
                      </m:d>
                      <m:r>
                        <a:rPr lang="en-US">
                          <a:solidFill>
                            <a:schemeClr val="tx2"/>
                          </a:solidFill>
                          <a:latin typeface="Cambria Math"/>
                          <a:ea typeface="Times New Roman"/>
                          <a:cs typeface="Times New Roman"/>
                        </a:rPr>
                        <m:t>+</m:t>
                      </m:r>
                      <m:f>
                        <m:fPr>
                          <m:ctrlPr>
                            <a:rPr lang="en-US" i="1">
                              <a:solidFill>
                                <a:schemeClr val="tx2"/>
                              </a:solidFill>
                              <a:latin typeface="Cambria Math" panose="02040503050406030204" pitchFamily="18" charset="0"/>
                            </a:rPr>
                          </m:ctrlPr>
                        </m:fPr>
                        <m:num>
                          <m:r>
                            <a:rPr lang="en-US">
                              <a:solidFill>
                                <a:schemeClr val="tx2"/>
                              </a:solidFill>
                              <a:latin typeface="Cambria Math"/>
                              <a:ea typeface="Times New Roman"/>
                              <a:cs typeface="Times New Roman"/>
                            </a:rPr>
                            <m:t>1</m:t>
                          </m:r>
                        </m:num>
                        <m:den>
                          <m:r>
                            <a:rPr lang="en-US">
                              <a:solidFill>
                                <a:schemeClr val="tx2"/>
                              </a:solidFill>
                              <a:latin typeface="Cambria Math"/>
                              <a:ea typeface="Times New Roman"/>
                              <a:cs typeface="Times New Roman"/>
                            </a:rPr>
                            <m:t>2</m:t>
                          </m:r>
                        </m:den>
                      </m:f>
                      <m:sSup>
                        <m:sSupPr>
                          <m:ctrlPr>
                            <a:rPr lang="en-US" i="1">
                              <a:solidFill>
                                <a:schemeClr val="tx2"/>
                              </a:solidFill>
                              <a:latin typeface="Cambria Math" panose="02040503050406030204" pitchFamily="18" charset="0"/>
                            </a:rPr>
                          </m:ctrlPr>
                        </m:sSupPr>
                        <m:e>
                          <m:d>
                            <m:dPr>
                              <m:ctrlPr>
                                <a:rPr lang="en-US" i="1">
                                  <a:solidFill>
                                    <a:schemeClr val="tx2"/>
                                  </a:solidFill>
                                  <a:latin typeface="Cambria Math" panose="02040503050406030204" pitchFamily="18" charset="0"/>
                                </a:rPr>
                              </m:ctrlPr>
                            </m:dPr>
                            <m:e>
                              <m:r>
                                <a:rPr lang="en-US" b="1" i="1">
                                  <a:solidFill>
                                    <a:schemeClr val="tx2"/>
                                  </a:solidFill>
                                  <a:latin typeface="Cambria Math"/>
                                  <a:ea typeface="Times New Roman"/>
                                  <a:cs typeface="Times New Roman"/>
                                </a:rPr>
                                <m:t>𝐬</m:t>
                              </m:r>
                              <m:r>
                                <a:rPr lang="en-US" i="1">
                                  <a:solidFill>
                                    <a:schemeClr val="tx2"/>
                                  </a:solidFill>
                                  <a:latin typeface="Cambria Math"/>
                                  <a:ea typeface="Times New Roman"/>
                                  <a:cs typeface="Times New Roman"/>
                                </a:rPr>
                                <m:t>−</m:t>
                              </m:r>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b="0" i="1" smtClean="0">
                                      <a:solidFill>
                                        <a:schemeClr val="tx2"/>
                                      </a:solidFill>
                                      <a:latin typeface="Cambria Math" panose="02040503050406030204" pitchFamily="18" charset="0"/>
                                    </a:rPr>
                                    <m:t>𝑝</m:t>
                                  </m:r>
                                </m:sub>
                              </m:sSub>
                            </m:e>
                          </m:d>
                        </m:e>
                        <m:sup>
                          <m:r>
                            <m:rPr>
                              <m:sty m:val="p"/>
                            </m:rPr>
                            <a:rPr lang="en-US">
                              <a:solidFill>
                                <a:schemeClr val="tx2"/>
                              </a:solidFill>
                              <a:latin typeface="Cambria Math"/>
                              <a:ea typeface="Times New Roman"/>
                              <a:cs typeface="Times New Roman"/>
                            </a:rPr>
                            <m:t>T</m:t>
                          </m:r>
                        </m:sup>
                      </m:sSup>
                      <m:sSup>
                        <m:sSupPr>
                          <m:ctrlPr>
                            <a:rPr lang="en-US" b="1" i="1">
                              <a:solidFill>
                                <a:schemeClr val="tx2"/>
                              </a:solidFill>
                              <a:latin typeface="Cambria Math" panose="02040503050406030204" pitchFamily="18" charset="0"/>
                            </a:rPr>
                          </m:ctrlPr>
                        </m:sSupPr>
                        <m:e>
                          <m:r>
                            <a:rPr lang="en-US" b="1" i="1">
                              <a:solidFill>
                                <a:schemeClr val="tx2"/>
                              </a:solidFill>
                              <a:latin typeface="Cambria Math"/>
                              <a:ea typeface="Times New Roman"/>
                              <a:cs typeface="Times New Roman"/>
                            </a:rPr>
                            <m:t>𝐐</m:t>
                          </m:r>
                        </m:e>
                        <m:sup>
                          <m:r>
                            <a:rPr lang="en-US" i="1">
                              <a:solidFill>
                                <a:schemeClr val="tx2"/>
                              </a:solidFill>
                              <a:latin typeface="Cambria Math"/>
                              <a:ea typeface="Times New Roman"/>
                              <a:cs typeface="Times New Roman"/>
                            </a:rPr>
                            <m:t>−</m:t>
                          </m:r>
                          <m:r>
                            <a:rPr lang="en-US">
                              <a:solidFill>
                                <a:schemeClr val="tx2"/>
                              </a:solidFill>
                              <a:latin typeface="Cambria Math"/>
                              <a:ea typeface="Times New Roman"/>
                              <a:cs typeface="Times New Roman"/>
                            </a:rPr>
                            <m:t>1</m:t>
                          </m:r>
                        </m:sup>
                      </m:sSup>
                      <m:d>
                        <m:dPr>
                          <m:ctrlPr>
                            <a:rPr lang="en-US" i="1">
                              <a:solidFill>
                                <a:schemeClr val="tx2"/>
                              </a:solidFill>
                              <a:latin typeface="Cambria Math" panose="02040503050406030204" pitchFamily="18" charset="0"/>
                            </a:rPr>
                          </m:ctrlPr>
                        </m:dPr>
                        <m:e>
                          <m:r>
                            <a:rPr lang="en-US" b="1" i="1">
                              <a:solidFill>
                                <a:schemeClr val="tx2"/>
                              </a:solidFill>
                              <a:latin typeface="Cambria Math"/>
                              <a:ea typeface="Times New Roman"/>
                              <a:cs typeface="Times New Roman"/>
                            </a:rPr>
                            <m:t>𝐬</m:t>
                          </m:r>
                          <m:r>
                            <a:rPr lang="en-US" i="1">
                              <a:solidFill>
                                <a:schemeClr val="tx2"/>
                              </a:solidFill>
                              <a:latin typeface="Cambria Math"/>
                              <a:ea typeface="Times New Roman"/>
                              <a:cs typeface="Times New Roman"/>
                            </a:rPr>
                            <m:t>−</m:t>
                          </m:r>
                          <m:sSub>
                            <m:sSubPr>
                              <m:ctrlPr>
                                <a:rPr lang="en-US" b="1" i="1">
                                  <a:solidFill>
                                    <a:schemeClr val="tx2"/>
                                  </a:solidFill>
                                  <a:latin typeface="Cambria Math" panose="02040503050406030204" pitchFamily="18" charset="0"/>
                                </a:rPr>
                              </m:ctrlPr>
                            </m:sSubPr>
                            <m:e>
                              <m:r>
                                <a:rPr lang="en-US" b="1" i="1">
                                  <a:solidFill>
                                    <a:schemeClr val="tx2"/>
                                  </a:solidFill>
                                  <a:latin typeface="Cambria Math"/>
                                </a:rPr>
                                <m:t>𝐬</m:t>
                              </m:r>
                            </m:e>
                            <m:sub>
                              <m:r>
                                <a:rPr lang="en-US" b="0" i="1" smtClean="0">
                                  <a:solidFill>
                                    <a:schemeClr val="tx2"/>
                                  </a:solidFill>
                                  <a:latin typeface="Cambria Math" panose="02040503050406030204" pitchFamily="18" charset="0"/>
                                </a:rPr>
                                <m:t>𝑝</m:t>
                              </m:r>
                            </m:sub>
                          </m:sSub>
                        </m:e>
                      </m:d>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1869141" y="2662969"/>
                <a:ext cx="6359236" cy="610936"/>
              </a:xfrm>
              <a:prstGeom prst="rect">
                <a:avLst/>
              </a:prstGeom>
              <a:blipFill rotWithShape="0">
                <a:blip r:embed="rId3"/>
                <a:stretch>
                  <a:fillRect/>
                </a:stretch>
              </a:blipFill>
            </p:spPr>
            <p:txBody>
              <a:bodyPr/>
              <a:lstStyle/>
              <a:p>
                <a:r>
                  <a:rPr lang="en-US">
                    <a:noFill/>
                  </a:rPr>
                  <a:t> </a:t>
                </a:r>
              </a:p>
            </p:txBody>
          </p:sp>
        </mc:Fallback>
      </mc:AlternateContent>
      <p:pic>
        <p:nvPicPr>
          <p:cNvPr id="11" name="Picture 1" descr="Screenshot-view-sensitivity_map_na.jpg"/>
          <p:cNvPicPr>
            <a:picLocks noChangeAspect="1"/>
          </p:cNvPicPr>
          <p:nvPr/>
        </p:nvPicPr>
        <p:blipFill>
          <a:blip r:embed="rId4" cstate="print">
            <a:extLst>
              <a:ext uri="{28A0092B-C50C-407E-A947-70E740481C1C}">
                <a14:useLocalDpi xmlns:a14="http://schemas.microsoft.com/office/drawing/2010/main" val="0"/>
              </a:ext>
            </a:extLst>
          </a:blip>
          <a:srcRect l="27692" t="16663" r="-264" b="13681"/>
          <a:stretch>
            <a:fillRect/>
          </a:stretch>
        </p:blipFill>
        <p:spPr bwMode="auto">
          <a:xfrm>
            <a:off x="122272" y="3613607"/>
            <a:ext cx="1717023" cy="118138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8301" y="1165246"/>
            <a:ext cx="1788593" cy="1524326"/>
            <a:chOff x="1032070" y="1943153"/>
            <a:chExt cx="2008057" cy="1866973"/>
          </a:xfrm>
        </p:grpSpPr>
        <p:pic>
          <p:nvPicPr>
            <p:cNvPr id="15" name="Picture 14"/>
            <p:cNvPicPr>
              <a:picLocks noChangeAspect="1"/>
            </p:cNvPicPr>
            <p:nvPr/>
          </p:nvPicPr>
          <p:blipFill rotWithShape="1">
            <a:blip r:embed="rId5" cstate="print"/>
            <a:srcRect b="8968"/>
            <a:stretch/>
          </p:blipFill>
          <p:spPr>
            <a:xfrm>
              <a:off x="1032070" y="2439150"/>
              <a:ext cx="2008057" cy="1370976"/>
            </a:xfrm>
            <a:prstGeom prst="rect">
              <a:avLst/>
            </a:prstGeom>
            <a:ln w="25400">
              <a:solidFill>
                <a:schemeClr val="tx1"/>
              </a:solidFill>
            </a:ln>
          </p:spPr>
        </p:pic>
        <p:sp>
          <p:nvSpPr>
            <p:cNvPr id="16" name="TextBox 15"/>
            <p:cNvSpPr txBox="1"/>
            <p:nvPr/>
          </p:nvSpPr>
          <p:spPr>
            <a:xfrm>
              <a:off x="1048283" y="1943153"/>
              <a:ext cx="1991844" cy="376961"/>
            </a:xfrm>
            <a:prstGeom prst="rect">
              <a:avLst/>
            </a:prstGeom>
            <a:noFill/>
            <a:ln w="28575">
              <a:solidFill>
                <a:schemeClr val="tx1"/>
              </a:solidFill>
            </a:ln>
          </p:spPr>
          <p:txBody>
            <a:bodyPr wrap="square" rtlCol="0">
              <a:spAutoFit/>
            </a:bodyPr>
            <a:lstStyle/>
            <a:p>
              <a:r>
                <a:rPr lang="en-US" sz="1400" b="1" dirty="0" smtClean="0">
                  <a:solidFill>
                    <a:schemeClr val="tx2"/>
                  </a:solidFill>
                  <a:latin typeface="Garamond" panose="02020404030301010803" pitchFamily="18" charset="0"/>
                </a:rPr>
                <a:t>CO</a:t>
              </a:r>
              <a:r>
                <a:rPr lang="en-US" sz="1400" b="1" baseline="-25000" dirty="0" smtClean="0">
                  <a:solidFill>
                    <a:schemeClr val="tx2"/>
                  </a:solidFill>
                  <a:latin typeface="Garamond" panose="02020404030301010803" pitchFamily="18" charset="0"/>
                </a:rPr>
                <a:t>2 </a:t>
              </a:r>
              <a:r>
                <a:rPr lang="en-US" sz="1400" b="1" dirty="0" smtClean="0">
                  <a:solidFill>
                    <a:schemeClr val="tx2"/>
                  </a:solidFill>
                  <a:latin typeface="Garamond" panose="02020404030301010803" pitchFamily="18" charset="0"/>
                </a:rPr>
                <a:t>Observations</a:t>
              </a:r>
              <a:endParaRPr lang="en-US" sz="1400" b="1" dirty="0">
                <a:solidFill>
                  <a:schemeClr val="tx2"/>
                </a:solidFill>
                <a:latin typeface="Garamond" panose="02020404030301010803" pitchFamily="18" charset="0"/>
              </a:endParaRPr>
            </a:p>
          </p:txBody>
        </p:sp>
      </p:grpSp>
      <p:grpSp>
        <p:nvGrpSpPr>
          <p:cNvPr id="18" name="Group 17"/>
          <p:cNvGrpSpPr/>
          <p:nvPr/>
        </p:nvGrpSpPr>
        <p:grpSpPr>
          <a:xfrm>
            <a:off x="2408288" y="958732"/>
            <a:ext cx="2472214" cy="646331"/>
            <a:chOff x="3006547" y="5300091"/>
            <a:chExt cx="2046306" cy="646331"/>
          </a:xfrm>
        </p:grpSpPr>
        <p:sp>
          <p:nvSpPr>
            <p:cNvPr id="19" name="Text Box 32"/>
            <p:cNvSpPr txBox="1">
              <a:spLocks noChangeArrowheads="1"/>
            </p:cNvSpPr>
            <p:nvPr/>
          </p:nvSpPr>
          <p:spPr bwMode="auto">
            <a:xfrm>
              <a:off x="4347292" y="5300091"/>
              <a:ext cx="705561" cy="64633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defRPr/>
              </a:pPr>
              <a:r>
                <a:rPr lang="en-US" sz="3600" b="1" dirty="0" smtClean="0">
                  <a:latin typeface="Clarendon Light" pitchFamily="18" charset="0"/>
                  <a:sym typeface="Symbol" pitchFamily="18" charset="2"/>
                </a:rPr>
                <a:t></a:t>
              </a:r>
              <a:r>
                <a:rPr lang="en-US" i="1" baseline="-25000" dirty="0" smtClean="0">
                  <a:latin typeface="Clarendon Light" pitchFamily="18" charset="0"/>
                  <a:sym typeface="Symbol" pitchFamily="18" charset="2"/>
                </a:rPr>
                <a:t>R</a:t>
              </a:r>
              <a:endParaRPr lang="en-US" i="1" kern="0" dirty="0" smtClean="0">
                <a:sym typeface="Symbol" charset="0"/>
              </a:endParaRPr>
            </a:p>
          </p:txBody>
        </p:sp>
        <p:sp>
          <p:nvSpPr>
            <p:cNvPr id="20" name="TextBox 19"/>
            <p:cNvSpPr txBox="1"/>
            <p:nvPr/>
          </p:nvSpPr>
          <p:spPr>
            <a:xfrm>
              <a:off x="3006547" y="5300091"/>
              <a:ext cx="1340745" cy="646331"/>
            </a:xfrm>
            <a:prstGeom prst="rect">
              <a:avLst/>
            </a:prstGeom>
            <a:noFill/>
            <a:ln w="28575">
              <a:solidFill>
                <a:schemeClr val="tx1"/>
              </a:solidFill>
            </a:ln>
          </p:spPr>
          <p:txBody>
            <a:bodyPr wrap="square" rtlCol="0">
              <a:spAutoFit/>
            </a:bodyPr>
            <a:lstStyle/>
            <a:p>
              <a:r>
                <a:rPr lang="en-US" b="1" dirty="0" smtClean="0">
                  <a:solidFill>
                    <a:schemeClr val="tx2"/>
                  </a:solidFill>
                  <a:latin typeface="Garamond" panose="02020404030301010803" pitchFamily="18" charset="0"/>
                </a:rPr>
                <a:t>Measurement</a:t>
              </a:r>
            </a:p>
            <a:p>
              <a:r>
                <a:rPr lang="en-US" b="1" dirty="0" smtClean="0">
                  <a:solidFill>
                    <a:schemeClr val="tx2"/>
                  </a:solidFill>
                  <a:latin typeface="Garamond" panose="02020404030301010803" pitchFamily="18" charset="0"/>
                </a:rPr>
                <a:t>Covariance </a:t>
              </a:r>
            </a:p>
          </p:txBody>
        </p:sp>
      </p:grpSp>
      <p:grpSp>
        <p:nvGrpSpPr>
          <p:cNvPr id="26" name="Group 25"/>
          <p:cNvGrpSpPr/>
          <p:nvPr/>
        </p:nvGrpSpPr>
        <p:grpSpPr>
          <a:xfrm>
            <a:off x="6075218" y="3482338"/>
            <a:ext cx="2362200" cy="646331"/>
            <a:chOff x="3006548" y="5300091"/>
            <a:chExt cx="2046305" cy="646331"/>
          </a:xfrm>
        </p:grpSpPr>
        <p:sp>
          <p:nvSpPr>
            <p:cNvPr id="27" name="Text Box 32"/>
            <p:cNvSpPr txBox="1">
              <a:spLocks noChangeArrowheads="1"/>
            </p:cNvSpPr>
            <p:nvPr/>
          </p:nvSpPr>
          <p:spPr bwMode="auto">
            <a:xfrm>
              <a:off x="4347292" y="5300091"/>
              <a:ext cx="705561" cy="64633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defRPr/>
              </a:pPr>
              <a:r>
                <a:rPr lang="en-US" sz="3600" b="1" dirty="0" smtClean="0">
                  <a:latin typeface="Clarendon Light" pitchFamily="18" charset="0"/>
                  <a:sym typeface="Symbol" pitchFamily="18" charset="2"/>
                </a:rPr>
                <a:t></a:t>
              </a:r>
              <a:r>
                <a:rPr lang="en-US" i="1" baseline="-25000" dirty="0" smtClean="0">
                  <a:latin typeface="Clarendon Light" pitchFamily="18" charset="0"/>
                  <a:sym typeface="Symbol" pitchFamily="18" charset="2"/>
                </a:rPr>
                <a:t>Q</a:t>
              </a:r>
              <a:endParaRPr lang="en-US" i="1" kern="0" dirty="0" smtClean="0">
                <a:sym typeface="Symbol" charset="0"/>
              </a:endParaRPr>
            </a:p>
          </p:txBody>
        </p:sp>
        <p:sp>
          <p:nvSpPr>
            <p:cNvPr id="28" name="TextBox 27"/>
            <p:cNvSpPr txBox="1"/>
            <p:nvPr/>
          </p:nvSpPr>
          <p:spPr>
            <a:xfrm>
              <a:off x="3006548" y="5300091"/>
              <a:ext cx="1340746" cy="646331"/>
            </a:xfrm>
            <a:prstGeom prst="rect">
              <a:avLst/>
            </a:prstGeom>
            <a:noFill/>
            <a:ln w="28575">
              <a:solidFill>
                <a:schemeClr val="tx1"/>
              </a:solidFill>
            </a:ln>
          </p:spPr>
          <p:txBody>
            <a:bodyPr wrap="square" rtlCol="0">
              <a:spAutoFit/>
            </a:bodyPr>
            <a:lstStyle/>
            <a:p>
              <a:r>
                <a:rPr lang="en-US" b="1" dirty="0" smtClean="0">
                  <a:solidFill>
                    <a:schemeClr val="tx2"/>
                  </a:solidFill>
                  <a:latin typeface="Garamond" panose="02020404030301010803" pitchFamily="18" charset="0"/>
                </a:rPr>
                <a:t>Prior Covariance </a:t>
              </a:r>
            </a:p>
          </p:txBody>
        </p:sp>
      </p:grpSp>
      <p:cxnSp>
        <p:nvCxnSpPr>
          <p:cNvPr id="4" name="Straight Arrow Connector 3"/>
          <p:cNvCxnSpPr>
            <a:stCxn id="20" idx="2"/>
          </p:cNvCxnSpPr>
          <p:nvPr/>
        </p:nvCxnSpPr>
        <p:spPr>
          <a:xfrm>
            <a:off x="3218189" y="1605063"/>
            <a:ext cx="915003" cy="1237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6834942" y="3126030"/>
            <a:ext cx="487561" cy="347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823358" y="3110896"/>
            <a:ext cx="1848734" cy="710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877589" y="2021314"/>
            <a:ext cx="1352041"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 Box 11"/>
          <p:cNvSpPr txBox="1">
            <a:spLocks noChangeArrowheads="1"/>
          </p:cNvSpPr>
          <p:nvPr/>
        </p:nvSpPr>
        <p:spPr bwMode="auto">
          <a:xfrm>
            <a:off x="3039923" y="3898452"/>
            <a:ext cx="1747842" cy="964046"/>
          </a:xfrm>
          <a:prstGeom prst="rect">
            <a:avLst/>
          </a:prstGeom>
          <a:solidFill>
            <a:schemeClr val="accent3">
              <a:lumMod val="75000"/>
            </a:schemeClr>
          </a:solidFill>
          <a:ln w="25400">
            <a:solidFill>
              <a:schemeClr val="tx1"/>
            </a:solidFill>
            <a:miter lim="800000"/>
            <a:headEnd/>
            <a:tailEnd/>
          </a:ln>
        </p:spPr>
        <p:txBody>
          <a:bodyPr anchor="ctr" anchorCtr="1"/>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a:defRPr/>
            </a:pPr>
            <a:r>
              <a:rPr lang="en-US" b="1" kern="0" dirty="0" smtClean="0">
                <a:solidFill>
                  <a:schemeClr val="bg1"/>
                </a:solidFill>
                <a:latin typeface="Garamond" panose="02020404030301010803" pitchFamily="18" charset="0"/>
              </a:rPr>
              <a:t>CO2 Emissions</a:t>
            </a:r>
          </a:p>
        </p:txBody>
      </p:sp>
      <p:cxnSp>
        <p:nvCxnSpPr>
          <p:cNvPr id="44" name="Straight Arrow Connector 43"/>
          <p:cNvCxnSpPr/>
          <p:nvPr/>
        </p:nvCxnSpPr>
        <p:spPr>
          <a:xfrm flipH="1" flipV="1">
            <a:off x="3782044" y="3126030"/>
            <a:ext cx="83680" cy="73373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2644384" y="3643854"/>
            <a:ext cx="2575428" cy="1461545"/>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2736486" y="5274364"/>
            <a:ext cx="2424638" cy="369332"/>
          </a:xfrm>
          <a:prstGeom prst="rect">
            <a:avLst/>
          </a:prstGeom>
          <a:noFill/>
        </p:spPr>
        <p:txBody>
          <a:bodyPr wrap="none" rtlCol="0">
            <a:spAutoFit/>
          </a:bodyPr>
          <a:lstStyle/>
          <a:p>
            <a:r>
              <a:rPr lang="en-US" b="1" dirty="0" smtClean="0">
                <a:solidFill>
                  <a:schemeClr val="tx2"/>
                </a:solidFill>
                <a:latin typeface="Garamond" panose="02020404030301010803" pitchFamily="18" charset="0"/>
              </a:rPr>
              <a:t>Disaggregated Version</a:t>
            </a:r>
            <a:endParaRPr lang="en-US" b="1" dirty="0">
              <a:solidFill>
                <a:schemeClr val="tx2"/>
              </a:solidFill>
              <a:latin typeface="Garamond" panose="02020404030301010803" pitchFamily="18" charset="0"/>
            </a:endParaRPr>
          </a:p>
        </p:txBody>
      </p:sp>
      <p:sp>
        <p:nvSpPr>
          <p:cNvPr id="33" name="TextBox 32"/>
          <p:cNvSpPr txBox="1"/>
          <p:nvPr/>
        </p:nvSpPr>
        <p:spPr>
          <a:xfrm>
            <a:off x="101817" y="3246771"/>
            <a:ext cx="1744468" cy="338554"/>
          </a:xfrm>
          <a:prstGeom prst="rect">
            <a:avLst/>
          </a:prstGeom>
          <a:noFill/>
          <a:ln w="28575">
            <a:solidFill>
              <a:schemeClr val="tx1"/>
            </a:solidFill>
          </a:ln>
        </p:spPr>
        <p:txBody>
          <a:bodyPr wrap="square" rtlCol="0">
            <a:spAutoFit/>
          </a:bodyPr>
          <a:lstStyle/>
          <a:p>
            <a:r>
              <a:rPr lang="en-US" sz="1600" b="1" dirty="0" smtClean="0">
                <a:solidFill>
                  <a:schemeClr val="tx2"/>
                </a:solidFill>
                <a:latin typeface="Garamond" panose="02020404030301010803" pitchFamily="18" charset="0"/>
              </a:rPr>
              <a:t>Transport Model</a:t>
            </a:r>
            <a:endParaRPr lang="en-US" sz="1600" b="1" dirty="0">
              <a:solidFill>
                <a:schemeClr val="tx2"/>
              </a:solidFill>
              <a:latin typeface="Garamond" panose="02020404030301010803" pitchFamily="18" charset="0"/>
            </a:endParaRPr>
          </a:p>
        </p:txBody>
      </p:sp>
      <p:pic>
        <p:nvPicPr>
          <p:cNvPr id="30" name="Picture 29"/>
          <p:cNvPicPr>
            <a:picLocks noChangeAspect="1"/>
          </p:cNvPicPr>
          <p:nvPr/>
        </p:nvPicPr>
        <p:blipFill>
          <a:blip r:embed="rId2"/>
          <a:stretch>
            <a:fillRect/>
          </a:stretch>
        </p:blipFill>
        <p:spPr>
          <a:xfrm>
            <a:off x="5168920" y="962597"/>
            <a:ext cx="1448173" cy="1310252"/>
          </a:xfrm>
          <a:prstGeom prst="rect">
            <a:avLst/>
          </a:prstGeom>
        </p:spPr>
      </p:pic>
      <p:pic>
        <p:nvPicPr>
          <p:cNvPr id="32" name="Picture 31" descr="http://internetcensus2012.bitbucket.org/images/worldmap_16to9_1600x900.png"/>
          <p:cNvPicPr/>
          <p:nvPr/>
        </p:nvPicPr>
        <p:blipFill rotWithShape="1">
          <a:blip r:embed="rId6" cstate="print">
            <a:extLst>
              <a:ext uri="{28A0092B-C50C-407E-A947-70E740481C1C}">
                <a14:useLocalDpi xmlns:a14="http://schemas.microsoft.com/office/drawing/2010/main" val="0"/>
              </a:ext>
            </a:extLst>
          </a:blip>
          <a:srcRect r="58657" b="46781"/>
          <a:stretch/>
        </p:blipFill>
        <p:spPr bwMode="auto">
          <a:xfrm>
            <a:off x="6570733" y="988326"/>
            <a:ext cx="1972558" cy="1258794"/>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5093038" y="919388"/>
            <a:ext cx="3531766" cy="143315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6248400" y="2352538"/>
            <a:ext cx="368693" cy="506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617093" y="2369926"/>
            <a:ext cx="1005845" cy="539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rotWithShape="1">
          <a:blip r:embed="rId7"/>
          <a:srcRect l="13746" t="8611" r="12895" b="12380"/>
          <a:stretch/>
        </p:blipFill>
        <p:spPr>
          <a:xfrm>
            <a:off x="6075218" y="4129903"/>
            <a:ext cx="2362200" cy="1128566"/>
          </a:xfrm>
          <a:prstGeom prst="rect">
            <a:avLst/>
          </a:prstGeom>
        </p:spPr>
      </p:pic>
    </p:spTree>
    <p:extLst>
      <p:ext uri="{BB962C8B-B14F-4D97-AF65-F5344CB8AC3E}">
        <p14:creationId xmlns:p14="http://schemas.microsoft.com/office/powerpoint/2010/main" val="3420846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85620" y="190725"/>
            <a:ext cx="8697775" cy="1143000"/>
          </a:xfrm>
        </p:spPr>
        <p:txBody>
          <a:bodyPr>
            <a:noAutofit/>
          </a:bodyPr>
          <a:lstStyle/>
          <a:p>
            <a:pPr algn="l"/>
            <a:r>
              <a:rPr lang="en-US" sz="2400" b="1" kern="0" dirty="0" smtClean="0">
                <a:solidFill>
                  <a:srgbClr val="3A5E8C"/>
                </a:solidFill>
                <a:latin typeface="Garamond"/>
              </a:rPr>
              <a:t>Measurements in Carbon Cycle Science: Fluxes to Concentration</a:t>
            </a:r>
            <a:r>
              <a:rPr lang="en-US" sz="2400" kern="0" dirty="0" smtClean="0">
                <a:solidFill>
                  <a:srgbClr val="3A5E8C"/>
                </a:solidFill>
                <a:latin typeface="Garamond"/>
              </a:rPr>
              <a:t/>
            </a:r>
            <a:br>
              <a:rPr lang="en-US" sz="2400" kern="0" dirty="0" smtClean="0">
                <a:solidFill>
                  <a:srgbClr val="3A5E8C"/>
                </a:solidFill>
                <a:latin typeface="Garamond"/>
              </a:rPr>
            </a:br>
            <a:endParaRPr lang="en-US" sz="2400"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p:pic>
        <p:nvPicPr>
          <p:cNvPr id="30" name="hestia.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867" r="10487"/>
          <a:stretch/>
        </p:blipFill>
        <p:spPr>
          <a:xfrm>
            <a:off x="4648200" y="1620542"/>
            <a:ext cx="4278175" cy="4186281"/>
          </a:xfrm>
          <a:prstGeom prst="rect">
            <a:avLst/>
          </a:prstGeom>
        </p:spPr>
      </p:pic>
      <p:pic>
        <p:nvPicPr>
          <p:cNvPr id="32" name="wrf_tot_co2_Hestia.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3249" r="11252"/>
          <a:stretch/>
        </p:blipFill>
        <p:spPr>
          <a:xfrm>
            <a:off x="185620" y="1676400"/>
            <a:ext cx="4101682" cy="4074566"/>
          </a:xfrm>
          <a:prstGeom prst="rect">
            <a:avLst/>
          </a:prstGeom>
        </p:spPr>
      </p:pic>
      <p:sp>
        <p:nvSpPr>
          <p:cNvPr id="2" name="TextBox 1"/>
          <p:cNvSpPr txBox="1"/>
          <p:nvPr/>
        </p:nvSpPr>
        <p:spPr>
          <a:xfrm>
            <a:off x="6858000" y="6550223"/>
            <a:ext cx="2286000" cy="307777"/>
          </a:xfrm>
          <a:prstGeom prst="rect">
            <a:avLst/>
          </a:prstGeom>
          <a:noFill/>
        </p:spPr>
        <p:txBody>
          <a:bodyPr wrap="square" rtlCol="0">
            <a:spAutoFit/>
          </a:bodyPr>
          <a:lstStyle/>
          <a:p>
            <a:r>
              <a:rPr lang="en-US" sz="1400" dirty="0" smtClean="0">
                <a:solidFill>
                  <a:schemeClr val="tx2"/>
                </a:solidFill>
                <a:latin typeface="Garamond" panose="02020404030301010803" pitchFamily="18" charset="0"/>
              </a:rPr>
              <a:t>Credits: Sha Feng (Penn State)</a:t>
            </a:r>
            <a:endParaRPr lang="en-US" sz="14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1805223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0"/>
                                        </p:tgtEl>
                                      </p:cBhvr>
                                    </p:cmd>
                                  </p:childTnLst>
                                </p:cTn>
                              </p:par>
                            </p:childTnLst>
                          </p:cTn>
                        </p:par>
                      </p:childTnLst>
                    </p:cTn>
                  </p:par>
                </p:childTnLst>
              </p:cTn>
              <p:nextCondLst>
                <p:cond evt="onClick" delay="0">
                  <p:tgtEl>
                    <p:spTgt spid="30"/>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video>
              <p:cMediaNode vol="80000">
                <p:cTn id="13" fill="hold" display="0">
                  <p:stCondLst>
                    <p:cond delay="indefinite"/>
                  </p:stCondLst>
                </p:cTn>
                <p:tgtEl>
                  <p:spTgt spid="3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152400"/>
            <a:ext cx="8229600" cy="1143000"/>
          </a:xfrm>
        </p:spPr>
        <p:txBody>
          <a:bodyPr>
            <a:noAutofit/>
          </a:bodyPr>
          <a:lstStyle/>
          <a:p>
            <a:pPr algn="l"/>
            <a:r>
              <a:rPr lang="en-US" sz="2400" b="1" kern="0" dirty="0" smtClean="0">
                <a:solidFill>
                  <a:schemeClr val="tx2"/>
                </a:solidFill>
                <a:latin typeface="Garamond"/>
              </a:rPr>
              <a:t>Complexity of Transport: Example of Los Angeles</a:t>
            </a:r>
            <a:r>
              <a:rPr lang="en-US" sz="2400" kern="0" dirty="0" smtClean="0">
                <a:solidFill>
                  <a:srgbClr val="3A5E8C"/>
                </a:solidFill>
                <a:latin typeface="Garamond"/>
              </a:rPr>
              <a:t/>
            </a:r>
            <a:br>
              <a:rPr lang="en-US" sz="2400" kern="0" dirty="0" smtClean="0">
                <a:solidFill>
                  <a:srgbClr val="3A5E8C"/>
                </a:solidFill>
                <a:latin typeface="Garamond"/>
              </a:rPr>
            </a:br>
            <a:endParaRPr lang="en-US" sz="2400"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p:pic>
        <p:nvPicPr>
          <p:cNvPr id="8" name="wind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2600" y="1424887"/>
            <a:ext cx="7975600" cy="3987800"/>
          </a:xfrm>
          <a:prstGeom prst="rect">
            <a:avLst/>
          </a:prstGeom>
        </p:spPr>
      </p:pic>
    </p:spTree>
    <p:extLst>
      <p:ext uri="{BB962C8B-B14F-4D97-AF65-F5344CB8AC3E}">
        <p14:creationId xmlns:p14="http://schemas.microsoft.com/office/powerpoint/2010/main" val="3321728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152400"/>
            <a:ext cx="8229600" cy="1143000"/>
          </a:xfrm>
        </p:spPr>
        <p:txBody>
          <a:bodyPr>
            <a:noAutofit/>
          </a:bodyPr>
          <a:lstStyle/>
          <a:p>
            <a:pPr algn="l"/>
            <a:r>
              <a:rPr lang="en-US" sz="2400" b="1" kern="0" dirty="0" smtClean="0">
                <a:solidFill>
                  <a:srgbClr val="3A5E8C"/>
                </a:solidFill>
                <a:latin typeface="Garamond"/>
              </a:rPr>
              <a:t>Sparsity of Measurements: Example of Los Angeles</a:t>
            </a:r>
            <a:r>
              <a:rPr lang="en-US" sz="2400" kern="0" dirty="0" smtClean="0">
                <a:solidFill>
                  <a:srgbClr val="3A5E8C"/>
                </a:solidFill>
                <a:latin typeface="Garamond"/>
              </a:rPr>
              <a:t/>
            </a:r>
            <a:br>
              <a:rPr lang="en-US" sz="2400" kern="0" dirty="0" smtClean="0">
                <a:solidFill>
                  <a:srgbClr val="3A5E8C"/>
                </a:solidFill>
                <a:latin typeface="Garamond"/>
              </a:rPr>
            </a:br>
            <a:endParaRPr lang="en-US" sz="2400" dirty="0"/>
          </a:p>
        </p:txBody>
      </p:sp>
      <p:cxnSp>
        <p:nvCxnSpPr>
          <p:cNvPr id="7" name="Straight Connector 20"/>
          <p:cNvCxnSpPr>
            <a:cxnSpLocks noChangeShapeType="1"/>
          </p:cNvCxnSpPr>
          <p:nvPr/>
        </p:nvCxnSpPr>
        <p:spPr bwMode="auto">
          <a:xfrm rot="10800000" flipH="1">
            <a:off x="304800" y="784410"/>
            <a:ext cx="8229600" cy="0"/>
          </a:xfrm>
          <a:prstGeom prst="line">
            <a:avLst/>
          </a:prstGeom>
          <a:noFill/>
          <a:ln w="9525" algn="ctr">
            <a:solidFill>
              <a:srgbClr val="3A5E8C"/>
            </a:solidFill>
            <a:round/>
            <a:headEnd/>
            <a:tailEnd/>
          </a:ln>
        </p:spPr>
      </p:cxnSp>
      <p:sp>
        <p:nvSpPr>
          <p:cNvPr id="13" name="TextBox 12"/>
          <p:cNvSpPr txBox="1"/>
          <p:nvPr/>
        </p:nvSpPr>
        <p:spPr>
          <a:xfrm>
            <a:off x="5414423" y="4203902"/>
            <a:ext cx="3132947" cy="369332"/>
          </a:xfrm>
          <a:prstGeom prst="rect">
            <a:avLst/>
          </a:prstGeom>
          <a:noFill/>
        </p:spPr>
        <p:txBody>
          <a:bodyPr wrap="square" rtlCol="0">
            <a:spAutoFit/>
          </a:bodyPr>
          <a:lstStyle/>
          <a:p>
            <a:r>
              <a:rPr lang="en-US" dirty="0" smtClean="0"/>
              <a:t> </a:t>
            </a:r>
            <a:endParaRPr lang="en-US" dirty="0"/>
          </a:p>
        </p:txBody>
      </p:sp>
      <p:pic>
        <p:nvPicPr>
          <p:cNvPr id="11" name="Picture 10"/>
          <p:cNvPicPr/>
          <p:nvPr/>
        </p:nvPicPr>
        <p:blipFill rotWithShape="1">
          <a:blip r:embed="rId2"/>
          <a:srcRect l="30289" t="21381" r="34936" b="23317"/>
          <a:stretch/>
        </p:blipFill>
        <p:spPr bwMode="auto">
          <a:xfrm>
            <a:off x="612025" y="1352860"/>
            <a:ext cx="3455149" cy="2967414"/>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3"/>
          <a:srcRect l="23398" t="27366" r="46955" b="17332"/>
          <a:stretch/>
        </p:blipFill>
        <p:spPr bwMode="auto">
          <a:xfrm>
            <a:off x="5117350" y="1415204"/>
            <a:ext cx="3188450" cy="2657324"/>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5117350" y="1034325"/>
            <a:ext cx="318845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OCO2 Observations April 1 2015</a:t>
            </a:r>
            <a:endParaRPr lang="en-US" dirty="0"/>
          </a:p>
        </p:txBody>
      </p:sp>
      <p:sp>
        <p:nvSpPr>
          <p:cNvPr id="14" name="TextBox 13"/>
          <p:cNvSpPr txBox="1"/>
          <p:nvPr/>
        </p:nvSpPr>
        <p:spPr>
          <a:xfrm>
            <a:off x="602501" y="1000925"/>
            <a:ext cx="345514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Observations From in-situ Network</a:t>
            </a:r>
            <a:endParaRPr lang="en-US" dirty="0"/>
          </a:p>
        </p:txBody>
      </p:sp>
      <p:sp>
        <p:nvSpPr>
          <p:cNvPr id="3" name="TextBox 2"/>
          <p:cNvSpPr txBox="1"/>
          <p:nvPr/>
        </p:nvSpPr>
        <p:spPr>
          <a:xfrm>
            <a:off x="499095" y="4629088"/>
            <a:ext cx="3681008"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 typeface="Courier New" panose="02070309020205020404" pitchFamily="49" charset="0"/>
              <a:buChar char="o"/>
            </a:pPr>
            <a:r>
              <a:rPr lang="en-US" sz="2400" dirty="0" smtClean="0">
                <a:solidFill>
                  <a:schemeClr val="tx2"/>
                </a:solidFill>
                <a:latin typeface="Garamond" panose="02020404030301010803" pitchFamily="18" charset="0"/>
              </a:rPr>
              <a:t>Underdetermined problem</a:t>
            </a:r>
          </a:p>
          <a:p>
            <a:pPr marL="285750" indent="-285750">
              <a:buFont typeface="Courier New" panose="02070309020205020404" pitchFamily="49" charset="0"/>
              <a:buChar char="o"/>
            </a:pPr>
            <a:r>
              <a:rPr lang="en-US" sz="2400" dirty="0" err="1" smtClean="0">
                <a:solidFill>
                  <a:schemeClr val="tx2"/>
                </a:solidFill>
                <a:latin typeface="Garamond" panose="02020404030301010803" pitchFamily="18" charset="0"/>
              </a:rPr>
              <a:t>Illposed</a:t>
            </a:r>
            <a:r>
              <a:rPr lang="en-US" sz="2400" dirty="0" smtClean="0">
                <a:solidFill>
                  <a:schemeClr val="tx2"/>
                </a:solidFill>
                <a:latin typeface="Garamond" panose="02020404030301010803" pitchFamily="18" charset="0"/>
              </a:rPr>
              <a:t>-problem</a:t>
            </a:r>
            <a:endParaRPr lang="en-US" sz="2400" dirty="0">
              <a:solidFill>
                <a:schemeClr val="tx2"/>
              </a:solidFill>
              <a:latin typeface="Garamond" panose="02020404030301010803" pitchFamily="18"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970" t="22223" r="29344" b="4444"/>
          <a:stretch/>
        </p:blipFill>
        <p:spPr>
          <a:xfrm>
            <a:off x="5638800" y="4262573"/>
            <a:ext cx="2895600" cy="2582562"/>
          </a:xfrm>
          <a:prstGeom prst="rect">
            <a:avLst/>
          </a:prstGeom>
        </p:spPr>
      </p:pic>
      <p:sp>
        <p:nvSpPr>
          <p:cNvPr id="22" name="Right Arrow 21"/>
          <p:cNvSpPr/>
          <p:nvPr/>
        </p:nvSpPr>
        <p:spPr>
          <a:xfrm>
            <a:off x="4196926" y="4915011"/>
            <a:ext cx="1611097" cy="195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587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o line">
  <a:themeElements>
    <a:clrScheme name="No lin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No line">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o line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o line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o line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o line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o line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o line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o line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o lin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8621</TotalTime>
  <Words>1008</Words>
  <Application>Microsoft Office PowerPoint</Application>
  <PresentationFormat>On-screen Show (4:3)</PresentationFormat>
  <Paragraphs>251</Paragraphs>
  <Slides>22</Slides>
  <Notes>5</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ＭＳ Ｐゴシック</vt:lpstr>
      <vt:lpstr>Arial</vt:lpstr>
      <vt:lpstr>Calibri</vt:lpstr>
      <vt:lpstr>Cambria Math</vt:lpstr>
      <vt:lpstr>Clarendon Light</vt:lpstr>
      <vt:lpstr>Courier New</vt:lpstr>
      <vt:lpstr>Garamond</vt:lpstr>
      <vt:lpstr>Symbol</vt:lpstr>
      <vt:lpstr>Times New Roman</vt:lpstr>
      <vt:lpstr>Verdana</vt:lpstr>
      <vt:lpstr>Wingdings</vt:lpstr>
      <vt:lpstr>Office Theme</vt:lpstr>
      <vt:lpstr>2_No line</vt:lpstr>
      <vt:lpstr>4_Level</vt:lpstr>
      <vt:lpstr>4_Office Theme</vt:lpstr>
      <vt:lpstr>Real-time Modeling and Software Framework for Estimating Greenhouse Gas Emissions</vt:lpstr>
      <vt:lpstr>Objectives </vt:lpstr>
      <vt:lpstr>A software pipeline </vt:lpstr>
      <vt:lpstr>Measurements: Fluxes to Concentration (e.g. CO2) </vt:lpstr>
      <vt:lpstr>PowerPoint Presentation</vt:lpstr>
      <vt:lpstr>Inverse Modeling Equation </vt:lpstr>
      <vt:lpstr>Measurements in Carbon Cycle Science: Fluxes to Concentration </vt:lpstr>
      <vt:lpstr>Complexity of Transport: Example of Los Angeles </vt:lpstr>
      <vt:lpstr>Sparsity of Measurements: Example of Los Angeles </vt:lpstr>
      <vt:lpstr>  Computational Hurdles in Inverse Modeling</vt:lpstr>
      <vt:lpstr>The  Matrix Multiplication Problem </vt:lpstr>
      <vt:lpstr>Algorithms for Matrix Multiplication (MM) </vt:lpstr>
      <vt:lpstr>Decomposition of the prior covariance matrix </vt:lpstr>
      <vt:lpstr>Matrix multiplication with prior covariance matrix </vt:lpstr>
      <vt:lpstr>Matrix multiplication with prior covariance matrix II </vt:lpstr>
      <vt:lpstr>Matrix Multiplication Sparse-Sparse Case</vt:lpstr>
      <vt:lpstr>Matrix Multiplication Sparse-Sparse Case II</vt:lpstr>
      <vt:lpstr>Performance of sparse-sparse matrix multiplication</vt:lpstr>
      <vt:lpstr>Benchmarks for the test machine</vt:lpstr>
      <vt:lpstr>Features of the sparse-sparse matrix multiplication algorithm</vt:lpstr>
      <vt:lpstr>Summary and other areas of research</vt:lpstr>
      <vt:lpstr>Further Research</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Vineet round 2</dc:creator>
  <cp:lastModifiedBy>Yadav, Vineet (398F)</cp:lastModifiedBy>
  <cp:revision>300</cp:revision>
  <dcterms:created xsi:type="dcterms:W3CDTF">2013-11-13T19:33:44Z</dcterms:created>
  <dcterms:modified xsi:type="dcterms:W3CDTF">2015-12-14T18:21:52Z</dcterms:modified>
</cp:coreProperties>
</file>